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4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9" r:id="rId45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sr-Latn-R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sr-Latn-R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sr-Latn-RS" sz="1400" b="0" strike="noStrike" spc="-1">
                <a:latin typeface="Times New Roman"/>
              </a:rPr>
              <a:t> 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sr-Latn-RS" sz="1400" b="0" strike="noStrike" spc="-1">
                <a:latin typeface="Times New Roman"/>
              </a:rPr>
              <a:t> 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sr-Latn-RS" sz="1400" b="0" strike="noStrike" spc="-1">
                <a:latin typeface="Times New Roman"/>
              </a:rPr>
              <a:t> </a:t>
            </a:r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212DF88E-85F3-48FA-854A-79DD18C500AA}" type="slidenum">
              <a:rPr lang="sr-Latn-RS" sz="1400" b="0" strike="noStrike" spc="-1">
                <a:latin typeface="Times New Roman"/>
              </a:rPr>
              <a:t>‹#›</a:t>
            </a:fld>
            <a:endParaRPr lang="sr-Latn-R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4083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A2A91456-2BF0-4550-BE85-ADB09C452F30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0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0618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FF2A4DDF-C6C4-414F-86A7-E234C24415D5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10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2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  <p:sp>
        <p:nvSpPr>
          <p:cNvPr id="231" name="CustomShape 4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65D9B95C-1131-4E17-8355-B56B84E7A2DF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10</a:t>
            </a:fld>
            <a:endParaRPr lang="sr-Latn-R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2756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7981AB1D-654C-4665-81F3-B33D85BFEC40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11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3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2854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BC1D07E5-94BB-46FC-B62E-80D3664FB406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12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3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  <p:sp>
        <p:nvSpPr>
          <p:cNvPr id="238" name="CustomShape 4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33E126B6-4123-4E07-8F84-CF827AB42081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12</a:t>
            </a:fld>
            <a:endParaRPr lang="sr-Latn-R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1423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C7CC11EB-C9DC-4E07-93F5-7D4826C3467F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13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4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4506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D3F3B34F-C4C4-458A-9C52-947259A441E7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14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4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8296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B4F4C74A-E0C8-4E75-8171-B87978BCD099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15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B7C55FF5-FE38-4E46-AC9A-0103ADBF3115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15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47" name="PlaceHolder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marL="216000" indent="-214920">
              <a:lnSpc>
                <a:spcPct val="100000"/>
              </a:lnSpc>
              <a:spcBef>
                <a:spcPts val="451"/>
              </a:spcBef>
            </a:pPr>
            <a:r>
              <a:rPr lang="sr-Latn-RS" sz="2000" b="0" strike="noStrike" spc="-1">
                <a:latin typeface="Arial"/>
              </a:rPr>
              <a:t>Fig. 122.9 Gangrene of the toe in a patient with SLE and vasculitis.</a:t>
            </a:r>
          </a:p>
        </p:txBody>
      </p:sp>
    </p:spTree>
    <p:extLst>
      <p:ext uri="{BB962C8B-B14F-4D97-AF65-F5344CB8AC3E}">
        <p14:creationId xmlns:p14="http://schemas.microsoft.com/office/powerpoint/2010/main" val="3513711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47B8E31-E1CA-415B-B5EC-89C2E059792F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16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5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22363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997324E7-E3C0-4C22-AA08-FE9C097272DD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17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73197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49F424F-FDB3-42FA-A484-99214350AEB8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18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5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  <p:sp>
        <p:nvSpPr>
          <p:cNvPr id="258" name="CustomShape 4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940D9D7C-56DC-42DE-ABB8-24B3E01BC2DC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18</a:t>
            </a:fld>
            <a:endParaRPr lang="sr-Latn-R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65610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95D1E428-6C87-47DB-92AD-B67876CE226D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19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6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53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F8770441-D051-46ED-9ABB-BC04131BEC14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0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82777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7431755-5F36-425F-A72B-6BF18ED11F4D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20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06D3A739-D1C2-4C4E-B582-71545BE1621E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20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64" name="PlaceHolder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marL="216000" indent="-214920">
              <a:lnSpc>
                <a:spcPct val="100000"/>
              </a:lnSpc>
              <a:spcBef>
                <a:spcPts val="451"/>
              </a:spcBef>
            </a:pPr>
            <a:r>
              <a:rPr lang="sr-Latn-RS" sz="2000" b="0" strike="noStrike" spc="-1">
                <a:latin typeface="Arial"/>
              </a:rPr>
              <a:t>Fig. 122.12 Radiograph demonstrating advanced osteonecrosis of the hip.</a:t>
            </a:r>
          </a:p>
        </p:txBody>
      </p:sp>
    </p:spTree>
    <p:extLst>
      <p:ext uri="{BB962C8B-B14F-4D97-AF65-F5344CB8AC3E}">
        <p14:creationId xmlns:p14="http://schemas.microsoft.com/office/powerpoint/2010/main" val="17834541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C8B579C-47C6-4E00-AD64-C77EF4798E56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21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67" name="CustomShape 2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C23B88FD-CCB8-43DE-9675-D36D468CE991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21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68" name="PlaceHolder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marL="216000" indent="-214920">
              <a:lnSpc>
                <a:spcPct val="100000"/>
              </a:lnSpc>
              <a:spcBef>
                <a:spcPts val="451"/>
              </a:spcBef>
            </a:pPr>
            <a:r>
              <a:rPr lang="sr-Latn-RS" sz="2000" b="0" strike="noStrike" spc="-1">
                <a:latin typeface="Arial"/>
              </a:rPr>
              <a:t>Libman–Sacks endocarditis. Two verrucae on the surface of this valve contain fibrin and necrotic cell debris. Inflammatory cells are localized primarily at the endocardial surface. (Hematoxylin and eosin stain.)</a:t>
            </a:r>
          </a:p>
          <a:p>
            <a:pPr marL="216000" indent="-214920">
              <a:lnSpc>
                <a:spcPct val="100000"/>
              </a:lnSpc>
              <a:spcBef>
                <a:spcPts val="451"/>
              </a:spcBef>
            </a:pPr>
            <a:r>
              <a:rPr lang="sr-Latn-RS" sz="2000" b="0" strike="noStrike" spc="-1">
                <a:latin typeface="Arial"/>
              </a:rPr>
              <a:t>Libman–Sacks endocarditis. Two verrucae on the surface of this valve contain fibrin and necrotic cell debris. Inflammatory cells are localized primarily at the endocardial surface. (Hematoxylin and eosin stain.)</a:t>
            </a:r>
          </a:p>
          <a:p>
            <a:pPr marL="216000" indent="-214920">
              <a:lnSpc>
                <a:spcPct val="100000"/>
              </a:lnSpc>
              <a:spcBef>
                <a:spcPts val="451"/>
              </a:spcBef>
            </a:pPr>
            <a:r>
              <a:rPr lang="sr-Latn-RS" sz="2000" b="0" strike="noStrike" spc="-1">
                <a:latin typeface="Arial"/>
              </a:rPr>
              <a:t>Libman–Sacks endocarditis. Two verrucae on the surface of this valve contain fibrin and necrotic cell debris. Inflammatory cells are localized primarily at the endocardial surface. (Hematoxylin and eosin stain.)</a:t>
            </a:r>
          </a:p>
          <a:p>
            <a:pPr marL="216000" indent="-214920">
              <a:lnSpc>
                <a:spcPct val="100000"/>
              </a:lnSpc>
              <a:spcBef>
                <a:spcPts val="451"/>
              </a:spcBef>
            </a:pPr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92300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7902075F-273C-438E-9421-B4CCEF3DE3D8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22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7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2AA06915-4CED-496C-BD75-687B1B95DD52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22</a:t>
            </a:fld>
            <a:endParaRPr lang="sr-Latn-R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31998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F568AF03-F20E-45C1-A657-82917D02849E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23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75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1080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04B626CC-99A1-4637-956F-5AA375B3E98D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24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78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24212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351575EB-E269-4A2C-B72C-46B94B4B3B32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25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8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42209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0BF261D4-323B-418B-BACE-A1BB4857CC97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26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8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85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  <p:sp>
        <p:nvSpPr>
          <p:cNvPr id="286" name="CustomShape 4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BF122272-A590-4F20-A8D7-91097BB36C51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26</a:t>
            </a:fld>
            <a:endParaRPr lang="sr-Latn-R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62993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AA520FE3-2C45-4478-9766-A6C0D8DE0D1F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27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88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89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70802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3E9EC89-C8D2-4790-8D84-31D9F30F5D9C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28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9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53281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DA890466-1812-4614-B17A-0134456B1931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29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9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95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8211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FB58761F-39FE-420F-988E-938FF7E2A4B0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07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14747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61573F6-C80A-4DBB-89CE-B8B0E2E97966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30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97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64712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5F89D7D8-A1B6-4EA6-8942-209097482E73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31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0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57840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7C468BD4-14FE-4D8F-A0E5-963C585CE243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32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0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93764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F4EC3D33-5683-41B2-BD30-6780B444758C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33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0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0880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AA674EFF-C436-4B54-B216-B4EB0EF35E40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34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0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7665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C2B0A277-EA8A-4737-BA45-99668C7E4DC2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35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12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78256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18B3C52A-06AD-4266-866D-1E0B76A0552E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36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15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16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4910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2722E4DA-73D5-4098-8400-1A857DE301F9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37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18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19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63996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D2FBF886-A68C-4366-ABA4-CE63699AE48A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38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2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22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37235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F8D550BB-7D75-446E-A1B4-347AD592C9EE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39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2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8411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6A3041C-3F39-4B25-A202-24CE0643B6FE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4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1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09408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B8996CF3-1C92-4267-AF5E-733BF47E5AB7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40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27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53724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6D38FE77-3CB2-43A9-8AC4-08D8324E4DD5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41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30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31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478465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4F1D6549-77C9-4191-A2EE-AA45998D7ED1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42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33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334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92736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79955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66A85D8C-CB2A-4CE0-A713-DC50FE178D02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1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0716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03C7495-043C-4062-88C1-39E72C7CA1ED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6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1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403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5CE5B91D-3522-4487-90D4-41B46DF6FD4B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7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1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20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44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B1D6341F-FF59-45B9-AB1E-215F7ADE1313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8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22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  <p:sp>
        <p:nvSpPr>
          <p:cNvPr id="224" name="CustomShape 4"/>
          <p:cNvSpPr/>
          <p:nvPr/>
        </p:nvSpPr>
        <p:spPr>
          <a:xfrm>
            <a:off x="3886200" y="868680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CA9626F4-C407-4EFC-9285-CB0A2E4CBFDD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8</a:t>
            </a:fld>
            <a:endParaRPr lang="sr-Latn-R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5361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3886200" y="868680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</a:pPr>
            <a:fld id="{8E50F2C8-09C7-4684-85B3-9B475F9BD12C}" type="slidenum">
              <a:rPr lang="sr-Latn-RS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9</a:t>
            </a:fld>
            <a:endParaRPr lang="sr-Latn-RS" sz="1200" b="0" strike="noStrike" spc="-1">
              <a:latin typeface="Arial"/>
            </a:endParaRPr>
          </a:p>
        </p:txBody>
      </p:sp>
      <p:sp>
        <p:nvSpPr>
          <p:cNvPr id="22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7760" cy="4113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sr-Latn-R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987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74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60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426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5425" cy="4519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2287588"/>
            <a:ext cx="4035425" cy="4519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2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1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17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4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8333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970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14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062038"/>
            <a:ext cx="2055812" cy="5745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5038" cy="5745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2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sr-Latn-R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/>
          <p:nvPr/>
        </p:nvPicPr>
        <p:blipFill>
          <a:blip r:embed="rId14"/>
          <a:stretch/>
        </p:blipFill>
        <p:spPr>
          <a:xfrm>
            <a:off x="2000160" y="0"/>
            <a:ext cx="4856400" cy="116208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sr-Latn-R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r-Latn-R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r-Latn-R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r-Latn-R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3250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325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160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1371600" y="1676520"/>
            <a:ext cx="7770960" cy="2399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sr-Latn-RS" sz="3600" b="1" strike="noStrike" spc="-1" dirty="0" smtClean="0">
                <a:solidFill>
                  <a:srgbClr val="222268"/>
                </a:solidFill>
                <a:latin typeface="Arial"/>
                <a:ea typeface="Microsoft YaHei"/>
              </a:rPr>
              <a:t>SYSTEMIC </a:t>
            </a:r>
            <a:r>
              <a:rPr lang="sr-Latn-RS" sz="3600" b="1" strike="noStrike" spc="-1" dirty="0">
                <a:solidFill>
                  <a:srgbClr val="222268"/>
                </a:solidFill>
                <a:latin typeface="Arial"/>
                <a:ea typeface="Microsoft YaHei"/>
              </a:rPr>
              <a:t>CONNECTIVE </a:t>
            </a:r>
            <a:r>
              <a:rPr lang="sr-Latn-RS" sz="3600" b="1" spc="-1" dirty="0">
                <a:solidFill>
                  <a:srgbClr val="222268"/>
                </a:solidFill>
                <a:ea typeface="Microsoft YaHei"/>
              </a:rPr>
              <a:t>TISSUE DISEASES</a:t>
            </a:r>
            <a:endParaRPr lang="sr-Latn-RS" sz="3600" b="0" strike="noStrike" spc="-1" dirty="0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0" y="4292640"/>
            <a:ext cx="8747280" cy="240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lang="sr-Latn-RS" sz="2400" b="0" strike="noStrike" spc="-1" dirty="0">
                <a:solidFill>
                  <a:srgbClr val="0070C0"/>
                </a:solidFill>
                <a:latin typeface="Arial"/>
                <a:ea typeface="Microsoft YaHei"/>
              </a:rPr>
              <a:t>Prof. </a:t>
            </a:r>
            <a:r>
              <a:rPr lang="sr-Latn-RS" sz="2400" spc="-1" dirty="0" smtClean="0">
                <a:solidFill>
                  <a:srgbClr val="0070C0"/>
                </a:solidFill>
                <a:latin typeface="Arial"/>
                <a:ea typeface="Microsoft YaHei"/>
              </a:rPr>
              <a:t>MD PhD</a:t>
            </a:r>
            <a:r>
              <a:rPr lang="sr-Latn-RS" sz="2400" b="0" strike="noStrike" spc="-1" dirty="0" smtClean="0">
                <a:solidFill>
                  <a:srgbClr val="0070C0"/>
                </a:solidFill>
                <a:latin typeface="Arial"/>
                <a:ea typeface="Microsoft YaHei"/>
              </a:rPr>
              <a:t> </a:t>
            </a:r>
            <a:r>
              <a:rPr lang="sr-Latn-RS" sz="2400" b="0" strike="noStrike" spc="-1" dirty="0">
                <a:solidFill>
                  <a:srgbClr val="0070C0"/>
                </a:solidFill>
                <a:latin typeface="Arial"/>
                <a:ea typeface="Microsoft YaHei"/>
              </a:rPr>
              <a:t>Aleksandra Tomić-Lučić</a:t>
            </a:r>
            <a:endParaRPr lang="sr-Latn-RS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0" y="836640"/>
            <a:ext cx="8075880" cy="4939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28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SKIN CHANGES</a:t>
            </a:r>
            <a:r>
              <a:rPr lang="sr-Latn-RS" sz="4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sr-Latn-RS" sz="4000" b="0" strike="noStrike" spc="-1">
              <a:latin typeface="Arial"/>
            </a:endParaRPr>
          </a:p>
        </p:txBody>
      </p:sp>
      <p:graphicFrame>
        <p:nvGraphicFramePr>
          <p:cNvPr id="121" name="Table 2"/>
          <p:cNvGraphicFramePr/>
          <p:nvPr/>
        </p:nvGraphicFramePr>
        <p:xfrm>
          <a:off x="324000" y="2708280"/>
          <a:ext cx="8094240" cy="4005000"/>
        </p:xfrm>
        <a:graphic>
          <a:graphicData uri="http://schemas.openxmlformats.org/drawingml/2006/table">
            <a:tbl>
              <a:tblPr/>
              <a:tblGrid>
                <a:gridCol w="1384200"/>
                <a:gridCol w="3323880"/>
                <a:gridCol w="3386160"/>
              </a:tblGrid>
              <a:tr h="701640">
                <a:tc gridSpan="2">
                  <a:txBody>
                    <a:bodyPr/>
                    <a:lstStyle/>
                    <a:p>
                      <a:pPr marL="343080" indent="-335160" algn="ctr">
                        <a:lnSpc>
                          <a:spcPct val="76000"/>
                        </a:lnSpc>
                      </a:pPr>
                      <a:r>
                        <a:rPr lang="sr-Latn-RS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SPECIFIC CHANGES</a:t>
                      </a:r>
                      <a:endParaRPr lang="sr-Latn-RS" sz="20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35160" algn="ctr">
                        <a:lnSpc>
                          <a:spcPct val="76000"/>
                        </a:lnSpc>
                      </a:pPr>
                      <a:r>
                        <a:rPr lang="sr-Latn-RS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NON-SPECIFIC CHANGES</a:t>
                      </a:r>
                      <a:endParaRPr lang="sr-Latn-RS" sz="20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131840">
                <a:tc>
                  <a:txBody>
                    <a:bodyPr/>
                    <a:lstStyle/>
                    <a:p>
                      <a:pPr marL="343080" indent="-335160" algn="ctr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Acute</a:t>
                      </a:r>
                      <a:endParaRPr lang="sr-Latn-RS" sz="16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Butterfly erythema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Generalized erythema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Photosensitive dermatitis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Bullous lupus</a:t>
                      </a:r>
                      <a:endParaRPr lang="sr-Latn-RS" sz="16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Vasculitis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Raynaud's phenomenon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Livedo reticularis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Panniculitis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Uricarialiform lesions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Alopecia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Ulceration of the mucosa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Changes in the nails</a:t>
                      </a:r>
                      <a:endParaRPr lang="sr-Latn-RS" sz="16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04520">
                <a:tc>
                  <a:txBody>
                    <a:bodyPr/>
                    <a:lstStyle/>
                    <a:p>
                      <a:pPr marL="343080" indent="-335160" algn="ctr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Subacute</a:t>
                      </a:r>
                      <a:endParaRPr lang="sr-Latn-RS" sz="16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Aular-polycyclic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Papulosquamous</a:t>
                      </a:r>
                      <a:endParaRPr lang="sr-Latn-RS" sz="16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1467000">
                <a:tc>
                  <a:txBody>
                    <a:bodyPr/>
                    <a:lstStyle/>
                    <a:p>
                      <a:pPr marL="343080" indent="-335160" algn="ctr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Chronic</a:t>
                      </a:r>
                      <a:endParaRPr lang="sr-Latn-RS" sz="16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Localized discoid lupus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Generalized discoid lupus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r>
                        <a:rPr lang="sr-Latn-RS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Lupus profundus</a:t>
                      </a:r>
                      <a:endParaRPr lang="sr-Latn-RS" sz="1600" b="0" strike="noStrike" spc="-1">
                        <a:latin typeface="Arial"/>
                      </a:endParaRPr>
                    </a:p>
                    <a:p>
                      <a:pPr marL="343080" indent="-335160" algn="just">
                        <a:lnSpc>
                          <a:spcPct val="76000"/>
                        </a:lnSpc>
                      </a:pPr>
                      <a:endParaRPr lang="sr-Latn-RS" sz="16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122" name="CustomShape 3"/>
          <p:cNvSpPr/>
          <p:nvPr/>
        </p:nvSpPr>
        <p:spPr>
          <a:xfrm>
            <a:off x="0" y="1432080"/>
            <a:ext cx="8568000" cy="64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Latn-R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70% of patients</a:t>
            </a:r>
            <a:endParaRPr lang="sr-Latn-R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r-Latn-RS" sz="1800" b="0" strike="noStrike" spc="-1">
              <a:latin typeface="Arial"/>
            </a:endParaRPr>
          </a:p>
        </p:txBody>
      </p:sp>
      <p:sp>
        <p:nvSpPr>
          <p:cNvPr id="123" name="CustomShape 4"/>
          <p:cNvSpPr/>
          <p:nvPr/>
        </p:nvSpPr>
        <p:spPr>
          <a:xfrm>
            <a:off x="685800" y="2209680"/>
            <a:ext cx="7923240" cy="455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0" y="907920"/>
            <a:ext cx="8132760" cy="1006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ACUTE SKIN </a:t>
            </a:r>
            <a:r>
              <a:rPr lang="sr-Latn-RS" sz="3200" spc="-1" dirty="0" smtClean="0">
                <a:solidFill>
                  <a:srgbClr val="000000"/>
                </a:solidFill>
                <a:latin typeface="Arial"/>
                <a:ea typeface="Microsoft YaHei"/>
              </a:rPr>
              <a:t>LESIONS</a:t>
            </a:r>
            <a:r>
              <a:rPr lang="sr-Latn-RS" sz="4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sr-Latn-RS" sz="4000" b="0" strike="noStrike" spc="-1" dirty="0">
              <a:latin typeface="Arial"/>
            </a:endParaRPr>
          </a:p>
        </p:txBody>
      </p:sp>
      <p:pic>
        <p:nvPicPr>
          <p:cNvPr id="125" name="Picture 2"/>
          <p:cNvPicPr/>
          <p:nvPr/>
        </p:nvPicPr>
        <p:blipFill>
          <a:blip r:embed="rId3"/>
          <a:stretch/>
        </p:blipFill>
        <p:spPr>
          <a:xfrm>
            <a:off x="0" y="1916280"/>
            <a:ext cx="3397320" cy="3598920"/>
          </a:xfrm>
          <a:prstGeom prst="rect">
            <a:avLst/>
          </a:prstGeom>
          <a:ln>
            <a:noFill/>
          </a:ln>
        </p:spPr>
      </p:pic>
      <p:sp>
        <p:nvSpPr>
          <p:cNvPr id="126" name="CustomShape 2"/>
          <p:cNvSpPr/>
          <p:nvPr/>
        </p:nvSpPr>
        <p:spPr>
          <a:xfrm>
            <a:off x="3780000" y="1628640"/>
            <a:ext cx="4751640" cy="448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 about 25% of patients, the first sign of the disease is changes in the skin, most often in the form of a bright red, symmetrical erythema that covers the cheeks and the bridge of the nose. The changes resemble a butterfly.</a:t>
            </a:r>
            <a:endParaRPr lang="sr-Latn-RS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sr-Latn-RS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Generalized erythematous or </a:t>
            </a: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maculo-papular rash, </a:t>
            </a: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which affects larger areas of skin that have been exposed to UV rays, has the same characteristics.</a:t>
            </a:r>
            <a:endParaRPr lang="sr-Latn-RS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sr-Latn-RS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Bullous lupus occurs rarely, and is manifested by bullous and vesicobullous eruptions of the skin of the face, neck, trunk and extremities, similar to pemphigoid.</a:t>
            </a:r>
            <a:endParaRPr lang="sr-Latn-R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0" y="1052640"/>
            <a:ext cx="6336000" cy="1295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28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SUBACUTE SKIN CHANGES</a:t>
            </a:r>
            <a:r>
              <a:t/>
            </a:r>
            <a:br/>
            <a:endParaRPr lang="sr-Latn-RS" sz="2800" b="0" strike="noStrike" spc="-1">
              <a:latin typeface="Arial"/>
            </a:endParaRPr>
          </a:p>
        </p:txBody>
      </p:sp>
      <p:pic>
        <p:nvPicPr>
          <p:cNvPr id="128" name="Picture 2"/>
          <p:cNvPicPr/>
          <p:nvPr/>
        </p:nvPicPr>
        <p:blipFill>
          <a:blip r:embed="rId3"/>
          <a:stretch/>
        </p:blipFill>
        <p:spPr>
          <a:xfrm>
            <a:off x="0" y="2997360"/>
            <a:ext cx="5722920" cy="3729240"/>
          </a:xfrm>
          <a:prstGeom prst="rect">
            <a:avLst/>
          </a:prstGeom>
          <a:ln>
            <a:noFill/>
          </a:ln>
        </p:spPr>
      </p:pic>
      <p:pic>
        <p:nvPicPr>
          <p:cNvPr id="129" name="Picture 3"/>
          <p:cNvPicPr/>
          <p:nvPr/>
        </p:nvPicPr>
        <p:blipFill>
          <a:blip r:embed="rId4"/>
          <a:srcRect b="12548"/>
          <a:stretch/>
        </p:blipFill>
        <p:spPr>
          <a:xfrm>
            <a:off x="6156360" y="0"/>
            <a:ext cx="2806920" cy="2014560"/>
          </a:xfrm>
          <a:prstGeom prst="rect">
            <a:avLst/>
          </a:prstGeom>
          <a:ln>
            <a:noFill/>
          </a:ln>
        </p:spPr>
      </p:pic>
      <p:pic>
        <p:nvPicPr>
          <p:cNvPr id="130" name="Picture 4"/>
          <p:cNvPicPr/>
          <p:nvPr/>
        </p:nvPicPr>
        <p:blipFill>
          <a:blip r:embed="rId5"/>
          <a:stretch/>
        </p:blipFill>
        <p:spPr>
          <a:xfrm>
            <a:off x="5918040" y="2209680"/>
            <a:ext cx="3224520" cy="4646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1"/>
          <p:cNvPicPr/>
          <p:nvPr/>
        </p:nvPicPr>
        <p:blipFill>
          <a:blip r:embed="rId3"/>
          <a:srcRect b="3394"/>
          <a:stretch/>
        </p:blipFill>
        <p:spPr>
          <a:xfrm>
            <a:off x="6300720" y="836640"/>
            <a:ext cx="2841840" cy="5904000"/>
          </a:xfrm>
          <a:prstGeom prst="rect">
            <a:avLst/>
          </a:prstGeom>
          <a:ln>
            <a:noFill/>
          </a:ln>
        </p:spPr>
      </p:pic>
      <p:sp>
        <p:nvSpPr>
          <p:cNvPr id="132" name="CustomShape 1"/>
          <p:cNvSpPr/>
          <p:nvPr/>
        </p:nvSpPr>
        <p:spPr>
          <a:xfrm>
            <a:off x="684360" y="765000"/>
            <a:ext cx="4965840" cy="56344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CHRONIC SKIN CHANGES</a:t>
            </a:r>
            <a:endParaRPr lang="sr-Latn-RS" sz="2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Changes are usually localized on the skin of the face and neck, </a:t>
            </a:r>
            <a:r>
              <a:rPr lang="sr-Latn-RS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head. </a:t>
            </a: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The changes in the further course become atrophic and end in the form of a hyper or less often hypopigmented scar.</a:t>
            </a:r>
            <a:endParaRPr lang="sr-Latn-RS" sz="2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If the change is localized on the scalp, which can be the only manifestation of the disease, it ends with scarring alopecia, which can be seen in about 10% of patients. </a:t>
            </a:r>
            <a:endParaRPr lang="sr-Latn-RS" sz="2000" b="0" strike="noStrike" spc="-1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algn="just">
              <a:lnSpc>
                <a:spcPct val="100000"/>
              </a:lnSpc>
            </a:pPr>
            <a:r>
              <a:rPr lang="sr-Latn-RS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Discoid Lupus can </a:t>
            </a: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represent an isolated skin disease, and about 10-20% of patients with this type of lesion develop systemic lupus erythematosus (mainly patients with a generalized form of discoid lupus).</a:t>
            </a:r>
            <a:endParaRPr lang="sr-Latn-R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1"/>
          <p:cNvPicPr/>
          <p:nvPr/>
        </p:nvPicPr>
        <p:blipFill>
          <a:blip r:embed="rId3"/>
          <a:srcRect l="38658" t="74834" r="46730"/>
          <a:stretch/>
        </p:blipFill>
        <p:spPr>
          <a:xfrm>
            <a:off x="6167520" y="907920"/>
            <a:ext cx="2975040" cy="4104000"/>
          </a:xfrm>
          <a:prstGeom prst="rect">
            <a:avLst/>
          </a:prstGeom>
          <a:ln>
            <a:noFill/>
          </a:ln>
        </p:spPr>
      </p:pic>
      <p:pic>
        <p:nvPicPr>
          <p:cNvPr id="134" name="Picture 2"/>
          <p:cNvPicPr/>
          <p:nvPr/>
        </p:nvPicPr>
        <p:blipFill>
          <a:blip r:embed="rId4"/>
          <a:stretch/>
        </p:blipFill>
        <p:spPr>
          <a:xfrm>
            <a:off x="468360" y="3789360"/>
            <a:ext cx="4749840" cy="2811600"/>
          </a:xfrm>
          <a:prstGeom prst="rect">
            <a:avLst/>
          </a:prstGeom>
          <a:ln>
            <a:noFill/>
          </a:ln>
        </p:spPr>
      </p:pic>
      <p:pic>
        <p:nvPicPr>
          <p:cNvPr id="135" name="Picture 3"/>
          <p:cNvPicPr/>
          <p:nvPr/>
        </p:nvPicPr>
        <p:blipFill>
          <a:blip r:embed="rId5"/>
          <a:srcRect b="6784"/>
          <a:stretch/>
        </p:blipFill>
        <p:spPr>
          <a:xfrm>
            <a:off x="0" y="0"/>
            <a:ext cx="5507280" cy="370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"/>
          <p:cNvPicPr/>
          <p:nvPr/>
        </p:nvPicPr>
        <p:blipFill>
          <a:blip r:embed="rId3"/>
          <a:stretch/>
        </p:blipFill>
        <p:spPr>
          <a:xfrm>
            <a:off x="2556000" y="1916280"/>
            <a:ext cx="3745080" cy="4596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1"/>
          <p:cNvPicPr/>
          <p:nvPr/>
        </p:nvPicPr>
        <p:blipFill>
          <a:blip r:embed="rId3"/>
          <a:stretch/>
        </p:blipFill>
        <p:spPr>
          <a:xfrm>
            <a:off x="755640" y="907920"/>
            <a:ext cx="7716960" cy="2632320"/>
          </a:xfrm>
          <a:prstGeom prst="rect">
            <a:avLst/>
          </a:prstGeom>
          <a:ln>
            <a:noFill/>
          </a:ln>
        </p:spPr>
      </p:pic>
      <p:sp>
        <p:nvSpPr>
          <p:cNvPr id="138" name="CustomShape 1"/>
          <p:cNvSpPr/>
          <p:nvPr/>
        </p:nvSpPr>
        <p:spPr>
          <a:xfrm>
            <a:off x="41760" y="4076640"/>
            <a:ext cx="5768280" cy="36756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 marL="343080" indent="-335160">
              <a:lnSpc>
                <a:spcPct val="100000"/>
              </a:lnSpc>
              <a:spcBef>
                <a:spcPts val="675"/>
              </a:spcBef>
            </a:pPr>
            <a:r>
              <a:rPr lang="sr-Latn-RS" sz="1800" b="0" strike="noStrike" spc="-1">
                <a:solidFill>
                  <a:srgbClr val="808080"/>
                </a:solidFill>
                <a:latin typeface="Comic Sans MS"/>
                <a:ea typeface="Microsoft YaHei"/>
              </a:rPr>
              <a:t>Immunopathological findings - lupus band'test</a:t>
            </a:r>
            <a:endParaRPr lang="sr-Latn-R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1116000" y="1052640"/>
            <a:ext cx="5166000" cy="45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sr-Latn-RS" sz="2400" b="1" strike="noStrike" spc="-1">
                <a:solidFill>
                  <a:srgbClr val="FF0000"/>
                </a:solidFill>
                <a:latin typeface="Times New Roman"/>
                <a:ea typeface="Microsoft YaHei"/>
              </a:rPr>
              <a:t>Musculoskeletal changes</a:t>
            </a:r>
            <a:endParaRPr lang="sr-Latn-RS" sz="2400" b="0" strike="noStrike" spc="-1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2286000" y="2274840"/>
            <a:ext cx="4570560" cy="228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sr-Latn-RS" sz="24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Arthralgia, arthritis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myalgia,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fibromyalgia,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Tenosynovitis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Jackoud arthropathy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Osteonecrosis</a:t>
            </a:r>
            <a:endParaRPr lang="sr-Latn-RS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1476360" y="1484280"/>
            <a:ext cx="4856400" cy="45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sr-Latn-RS" sz="2400" b="1" strike="noStrike" spc="-1">
                <a:solidFill>
                  <a:srgbClr val="FF0000"/>
                </a:solidFill>
                <a:latin typeface="Times New Roman"/>
                <a:ea typeface="Microsoft YaHei"/>
              </a:rPr>
              <a:t>Cardiovascular changes</a:t>
            </a:r>
            <a:endParaRPr lang="sr-Latn-RS" sz="2400" b="0" strike="noStrike" spc="-1"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900000" y="2133720"/>
            <a:ext cx="7415280" cy="335694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Heart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- Pericarditis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- Endocarditis (Libmann-Sacks) – valvular defects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- Myocarditis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- Ischemic heart disease</a:t>
            </a:r>
            <a:endParaRPr lang="sr-Latn-RS" sz="28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sr-Latn-RS" sz="2400" b="0" strike="noStrike" spc="-1" dirty="0" smtClean="0">
                <a:solidFill>
                  <a:srgbClr val="000000"/>
                </a:solidFill>
                <a:latin typeface="Times New Roman"/>
                <a:ea typeface="Microsoft YaHei"/>
              </a:rPr>
              <a:t>Coronarytis </a:t>
            </a:r>
            <a:r>
              <a:rPr lang="sr-Latn-RS" sz="24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in the early stage</a:t>
            </a:r>
            <a:endParaRPr lang="sr-Latn-RS" sz="2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sr-Latn-RS" sz="24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Accelerated atherosclerosis in the later stage of the disease, the role of antiphospholipid antibodies</a:t>
            </a:r>
            <a:endParaRPr lang="sr-Latn-RS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468360" y="1720800"/>
            <a:ext cx="7918560" cy="26798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Blood vessels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Venous thrombosis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spc="-1" dirty="0">
                <a:solidFill>
                  <a:srgbClr val="000000"/>
                </a:solidFill>
                <a:latin typeface="Times New Roman"/>
                <a:ea typeface="Microsoft YaHei"/>
              </a:rPr>
              <a:t>D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Times New Roman"/>
                <a:ea typeface="Microsoft YaHei"/>
              </a:rPr>
              <a:t>eep </a:t>
            </a: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vein thrombosis of the lower extremities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superficial thrombophlebitis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Arterial thrombosis</a:t>
            </a:r>
            <a:endParaRPr lang="sr-Latn-R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0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Subocclusions and occlusions of blood vessels DE</a:t>
            </a:r>
            <a:endParaRPr lang="sr-Latn-RS" sz="2800" b="0" strike="noStrike" spc="-1" dirty="0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1262520" y="1197000"/>
            <a:ext cx="3300840" cy="45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sr-Latn-RS" sz="2400" b="1" strike="noStrike" spc="-1">
                <a:solidFill>
                  <a:srgbClr val="FF0000"/>
                </a:solidFill>
                <a:latin typeface="Times New Roman"/>
                <a:ea typeface="Microsoft YaHei"/>
              </a:rPr>
              <a:t>Cardiovascular changes</a:t>
            </a:r>
            <a:endParaRPr lang="sr-Latn-RS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41872" y="1423358"/>
            <a:ext cx="7029088" cy="46710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160" algn="ctr">
              <a:lnSpc>
                <a:spcPct val="100000"/>
              </a:lnSpc>
              <a:spcBef>
                <a:spcPts val="799"/>
              </a:spcBef>
            </a:pPr>
            <a:endParaRPr lang="sr-Latn-RS" sz="1800" b="0" strike="noStrike" spc="-1" dirty="0">
              <a:latin typeface="Arial"/>
            </a:endParaRPr>
          </a:p>
          <a:p>
            <a:pPr marL="343080" indent="-335160">
              <a:lnSpc>
                <a:spcPct val="100000"/>
              </a:lnSpc>
              <a:spcBef>
                <a:spcPts val="799"/>
              </a:spcBef>
            </a:pPr>
            <a:r>
              <a:rPr lang="sr-Latn-RS" sz="3200" b="0" strike="noStrike" spc="-1" dirty="0" smtClean="0">
                <a:solidFill>
                  <a:srgbClr val="222268"/>
                </a:solidFill>
                <a:latin typeface="Arial"/>
                <a:ea typeface="Microsoft YaHei"/>
              </a:rPr>
              <a:t>Common characteristics </a:t>
            </a:r>
            <a:r>
              <a:rPr lang="sr-Latn-RS" sz="3200" b="0" strike="noStrike" spc="-1" dirty="0">
                <a:solidFill>
                  <a:srgbClr val="222268"/>
                </a:solidFill>
                <a:latin typeface="Arial"/>
                <a:ea typeface="Microsoft YaHei"/>
              </a:rPr>
              <a:t>: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Multisystem manifestations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Autoimmune pathogenesis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spc="-1" dirty="0">
                <a:solidFill>
                  <a:srgbClr val="000000"/>
                </a:solidFill>
                <a:latin typeface="Arial"/>
                <a:ea typeface="Microsoft YaHei"/>
              </a:rPr>
              <a:t>A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utoantibodies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Vascular damage</a:t>
            </a: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1"/>
          <p:cNvPicPr/>
          <p:nvPr/>
        </p:nvPicPr>
        <p:blipFill>
          <a:blip r:embed="rId3"/>
          <a:stretch/>
        </p:blipFill>
        <p:spPr>
          <a:xfrm>
            <a:off x="2916360" y="0"/>
            <a:ext cx="3745080" cy="598032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2724480" y="6242040"/>
            <a:ext cx="431280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sr-Latn-RS" sz="1800" b="0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Ischemic necrosis of the femoral head</a:t>
            </a:r>
            <a:endParaRPr lang="sr-Latn-RS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1"/>
          <p:cNvPicPr/>
          <p:nvPr/>
        </p:nvPicPr>
        <p:blipFill>
          <a:blip r:embed="rId3"/>
          <a:stretch/>
        </p:blipFill>
        <p:spPr>
          <a:xfrm>
            <a:off x="1692360" y="620640"/>
            <a:ext cx="5764320" cy="4011840"/>
          </a:xfrm>
          <a:prstGeom prst="rect">
            <a:avLst/>
          </a:prstGeom>
          <a:ln>
            <a:noFill/>
          </a:ln>
        </p:spPr>
      </p:pic>
      <p:sp>
        <p:nvSpPr>
          <p:cNvPr id="148" name="CustomShape 1"/>
          <p:cNvSpPr/>
          <p:nvPr/>
        </p:nvSpPr>
        <p:spPr>
          <a:xfrm>
            <a:off x="699120" y="4816440"/>
            <a:ext cx="303264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675"/>
              </a:spcBef>
            </a:pPr>
            <a:r>
              <a:rPr lang="sr-Latn-R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Libman–Sacks endocarditis.</a:t>
            </a:r>
            <a:endParaRPr lang="sr-Latn-RS" sz="1800" b="0" strike="noStrike" spc="-1">
              <a:latin typeface="Arial"/>
            </a:endParaRPr>
          </a:p>
        </p:txBody>
      </p:sp>
      <p:sp>
        <p:nvSpPr>
          <p:cNvPr id="149" name="Line 2"/>
          <p:cNvSpPr/>
          <p:nvPr/>
        </p:nvSpPr>
        <p:spPr>
          <a:xfrm flipV="1">
            <a:off x="5076720" y="3638520"/>
            <a:ext cx="1366920" cy="1668240"/>
          </a:xfrm>
          <a:prstGeom prst="line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Line 3"/>
          <p:cNvSpPr/>
          <p:nvPr/>
        </p:nvSpPr>
        <p:spPr>
          <a:xfrm flipH="1" flipV="1">
            <a:off x="2261880" y="2485800"/>
            <a:ext cx="1668600" cy="2820960"/>
          </a:xfrm>
          <a:prstGeom prst="line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Line 4"/>
          <p:cNvSpPr/>
          <p:nvPr/>
        </p:nvSpPr>
        <p:spPr>
          <a:xfrm flipV="1">
            <a:off x="4643280" y="2630160"/>
            <a:ext cx="1152360" cy="2318040"/>
          </a:xfrm>
          <a:prstGeom prst="line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5"/>
          <p:cNvSpPr/>
          <p:nvPr/>
        </p:nvSpPr>
        <p:spPr>
          <a:xfrm flipH="1" flipV="1">
            <a:off x="3557520" y="1909440"/>
            <a:ext cx="1092240" cy="3038760"/>
          </a:xfrm>
          <a:prstGeom prst="line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0" y="609480"/>
            <a:ext cx="903312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RENAL DISEASE (lupus nephritis)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0" y="1828800"/>
            <a:ext cx="4646880" cy="464688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160" algn="ctr">
              <a:lnSpc>
                <a:spcPct val="90000"/>
              </a:lnSpc>
              <a:spcBef>
                <a:spcPts val="700"/>
              </a:spcBef>
            </a:pPr>
            <a:endParaRPr lang="sr-Latn-RS" sz="1800" b="0" strike="noStrike" spc="-1">
              <a:latin typeface="Arial"/>
            </a:endParaRPr>
          </a:p>
          <a:p>
            <a:pPr marL="736560" lvl="1" indent="-277920">
              <a:lnSpc>
                <a:spcPct val="90000"/>
              </a:lnSpc>
              <a:spcBef>
                <a:spcPts val="601"/>
              </a:spcBef>
              <a:buClr>
                <a:srgbClr val="808080"/>
              </a:buClr>
              <a:buFont typeface="Wingdings" charset="2"/>
              <a:buChar char=""/>
            </a:pPr>
            <a:r>
              <a:rPr lang="sr-Latn-RS" sz="2400" b="0" strike="noStrike" spc="-1">
                <a:solidFill>
                  <a:srgbClr val="808080"/>
                </a:solidFill>
                <a:latin typeface="Arial"/>
                <a:ea typeface="Microsoft YaHei"/>
              </a:rPr>
              <a:t>Proteinuria greater than 0.5g/24</a:t>
            </a:r>
            <a:endParaRPr lang="sr-Latn-RS" sz="2400" b="0" strike="noStrike" spc="-1">
              <a:latin typeface="Arial"/>
            </a:endParaRPr>
          </a:p>
          <a:p>
            <a:pPr marL="736560" indent="-271440">
              <a:lnSpc>
                <a:spcPct val="90000"/>
              </a:lnSpc>
              <a:spcBef>
                <a:spcPts val="601"/>
              </a:spcBef>
            </a:pPr>
            <a:r>
              <a:rPr lang="sr-Latn-RS" sz="2400" b="0" strike="noStrike" spc="-1">
                <a:solidFill>
                  <a:srgbClr val="808080"/>
                </a:solidFill>
                <a:latin typeface="Arial"/>
                <a:ea typeface="Microsoft YaHei"/>
              </a:rPr>
              <a:t>or</a:t>
            </a:r>
            <a:endParaRPr lang="sr-Latn-RS" sz="2400" b="0" strike="noStrike" spc="-1">
              <a:latin typeface="Arial"/>
            </a:endParaRPr>
          </a:p>
          <a:p>
            <a:pPr marL="736560" lvl="1" indent="-277920">
              <a:lnSpc>
                <a:spcPct val="90000"/>
              </a:lnSpc>
              <a:spcBef>
                <a:spcPts val="601"/>
              </a:spcBef>
              <a:buClr>
                <a:srgbClr val="808080"/>
              </a:buClr>
              <a:buFont typeface="Wingdings" charset="2"/>
              <a:buChar char=""/>
            </a:pPr>
            <a:r>
              <a:rPr lang="sr-Latn-RS" sz="2400" b="0" strike="noStrike" spc="-1">
                <a:solidFill>
                  <a:srgbClr val="808080"/>
                </a:solidFill>
                <a:latin typeface="Arial"/>
                <a:ea typeface="Microsoft YaHei"/>
              </a:rPr>
              <a:t>The presence of cylinders</a:t>
            </a:r>
            <a:endParaRPr lang="sr-Latn-RS" sz="2400" b="0" strike="noStrike" spc="-1">
              <a:latin typeface="Arial"/>
            </a:endParaRPr>
          </a:p>
          <a:p>
            <a:pPr marL="736560" indent="-271440">
              <a:lnSpc>
                <a:spcPct val="90000"/>
              </a:lnSpc>
              <a:spcBef>
                <a:spcPts val="601"/>
              </a:spcBef>
            </a:pPr>
            <a:r>
              <a:rPr lang="sr-Latn-RS" sz="2400" b="0" strike="noStrike" spc="-1">
                <a:solidFill>
                  <a:srgbClr val="808080"/>
                </a:solidFill>
                <a:latin typeface="Arial"/>
                <a:ea typeface="Microsoft YaHei"/>
              </a:rPr>
              <a:t>___________________</a:t>
            </a:r>
            <a:endParaRPr lang="sr-Latn-RS" sz="2400" b="0" strike="noStrike" spc="-1">
              <a:latin typeface="Arial"/>
            </a:endParaRPr>
          </a:p>
          <a:p>
            <a:pPr marL="736560" indent="-271440">
              <a:lnSpc>
                <a:spcPct val="90000"/>
              </a:lnSpc>
              <a:spcBef>
                <a:spcPts val="601"/>
              </a:spcBef>
            </a:pPr>
            <a:endParaRPr lang="sr-Latn-RS" sz="2400" b="0" strike="noStrike" spc="-1">
              <a:latin typeface="Arial"/>
            </a:endParaRPr>
          </a:p>
          <a:p>
            <a:pPr marL="736560" lvl="1" indent="-277920">
              <a:lnSpc>
                <a:spcPct val="90000"/>
              </a:lnSpc>
              <a:spcBef>
                <a:spcPts val="601"/>
              </a:spcBef>
              <a:buClr>
                <a:srgbClr val="808080"/>
              </a:buClr>
              <a:buFont typeface="Arial"/>
              <a:buChar char="–"/>
            </a:pPr>
            <a:r>
              <a:rPr lang="sr-Latn-RS" sz="2400" b="0" strike="noStrike" spc="-1">
                <a:solidFill>
                  <a:srgbClr val="808080"/>
                </a:solidFill>
                <a:latin typeface="Arial"/>
                <a:ea typeface="Microsoft YaHei"/>
              </a:rPr>
              <a:t>Hematuria (more than 5RBC/HPF)</a:t>
            </a:r>
            <a:endParaRPr lang="sr-Latn-RS" sz="2400" b="0" strike="noStrike" spc="-1">
              <a:latin typeface="Arial"/>
            </a:endParaRPr>
          </a:p>
          <a:p>
            <a:pPr marL="736560" lvl="1" indent="-277920">
              <a:lnSpc>
                <a:spcPct val="90000"/>
              </a:lnSpc>
              <a:spcBef>
                <a:spcPts val="601"/>
              </a:spcBef>
              <a:buClr>
                <a:srgbClr val="808080"/>
              </a:buClr>
              <a:buFont typeface="Arial"/>
              <a:buChar char="–"/>
            </a:pPr>
            <a:r>
              <a:rPr lang="sr-Latn-RS" sz="2400" b="0" strike="noStrike" spc="-1">
                <a:solidFill>
                  <a:srgbClr val="808080"/>
                </a:solidFill>
                <a:latin typeface="Arial"/>
                <a:ea typeface="Microsoft YaHei"/>
              </a:rPr>
              <a:t>Increased serum creatinine</a:t>
            </a:r>
            <a:endParaRPr lang="sr-Latn-RS" sz="2400" b="0" strike="noStrike" spc="-1">
              <a:latin typeface="Arial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4800600" y="4038480"/>
            <a:ext cx="4341960" cy="243684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160" algn="ctr">
              <a:lnSpc>
                <a:spcPct val="100000"/>
              </a:lnSpc>
              <a:spcBef>
                <a:spcPts val="601"/>
              </a:spcBef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Regular controls</a:t>
            </a:r>
            <a:endParaRPr lang="sr-Latn-RS" sz="24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601"/>
              </a:spcBef>
            </a:pPr>
            <a:endParaRPr lang="sr-Latn-RS" sz="2400" b="0" strike="noStrike" spc="-1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Urine</a:t>
            </a:r>
            <a:endParaRPr lang="sr-Latn-RS" sz="2400" b="0" strike="noStrike" spc="-1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Serum creatinine and creatinine clearance</a:t>
            </a:r>
            <a:endParaRPr lang="sr-Latn-RS" sz="2400" b="0" strike="noStrike" spc="-1">
              <a:latin typeface="Arial"/>
            </a:endParaRPr>
          </a:p>
          <a:p>
            <a:pPr marL="343080" indent="-335160">
              <a:lnSpc>
                <a:spcPct val="100000"/>
              </a:lnSpc>
              <a:spcBef>
                <a:spcPts val="601"/>
              </a:spcBef>
            </a:pPr>
            <a:endParaRPr lang="sr-Latn-RS" sz="2400" b="0" strike="noStrike" spc="-1">
              <a:latin typeface="Arial"/>
            </a:endParaRPr>
          </a:p>
        </p:txBody>
      </p:sp>
      <p:sp>
        <p:nvSpPr>
          <p:cNvPr id="156" name="CustomShape 4"/>
          <p:cNvSpPr/>
          <p:nvPr/>
        </p:nvSpPr>
        <p:spPr>
          <a:xfrm>
            <a:off x="5943600" y="2895480"/>
            <a:ext cx="2589480" cy="94644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749"/>
              </a:spcBef>
            </a:pPr>
            <a:r>
              <a:rPr lang="sr-Latn-RS" sz="2800" b="0" strike="noStrike" spc="-1">
                <a:solidFill>
                  <a:srgbClr val="000000"/>
                </a:solidFill>
                <a:latin typeface="Verdana"/>
                <a:ea typeface="Microsoft YaHei"/>
              </a:rPr>
              <a:t>RENAL BIOPSY</a:t>
            </a:r>
            <a:endParaRPr lang="sr-Latn-RS" sz="2800" b="0" strike="noStrike" spc="-1">
              <a:latin typeface="Arial"/>
            </a:endParaRPr>
          </a:p>
        </p:txBody>
      </p:sp>
      <p:sp>
        <p:nvSpPr>
          <p:cNvPr id="157" name="CustomShape 5"/>
          <p:cNvSpPr/>
          <p:nvPr/>
        </p:nvSpPr>
        <p:spPr>
          <a:xfrm>
            <a:off x="4800600" y="3124080"/>
            <a:ext cx="1065240" cy="303480"/>
          </a:xfrm>
          <a:prstGeom prst="rightArrow">
            <a:avLst>
              <a:gd name="adj1" fmla="val 50000"/>
              <a:gd name="adj2" fmla="val 87500"/>
            </a:avLst>
          </a:prstGeom>
          <a:solidFill>
            <a:srgbClr val="99CC00"/>
          </a:solidFill>
          <a:ln w="9360">
            <a:solidFill>
              <a:srgbClr val="99C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0" y="22860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WHO classification of Lupus nephritis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250920" y="1600200"/>
            <a:ext cx="8891640" cy="452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1143000" lvl="2" indent="-227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class I Normal glomeruli</a:t>
            </a:r>
            <a:endParaRPr lang="sr-Latn-RS" sz="2800" b="0" strike="noStrike" spc="-1">
              <a:latin typeface="Arial"/>
            </a:endParaRPr>
          </a:p>
          <a:p>
            <a:pPr marL="1143000" lvl="2" indent="-227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class II Mesangial GN</a:t>
            </a:r>
            <a:endParaRPr lang="sr-Latn-RS" sz="2800" b="0" strike="noStrike" spc="-1">
              <a:latin typeface="Arial"/>
            </a:endParaRPr>
          </a:p>
          <a:p>
            <a:pPr marL="1143000" lvl="2" indent="-227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class III Focal GN</a:t>
            </a:r>
            <a:endParaRPr lang="sr-Latn-RS" sz="2800" b="0" strike="noStrike" spc="-1">
              <a:latin typeface="Arial"/>
            </a:endParaRPr>
          </a:p>
          <a:p>
            <a:pPr marL="1143000" lvl="2" indent="-227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class IV Diffuse-proliferative GN</a:t>
            </a:r>
            <a:endParaRPr lang="sr-Latn-RS" sz="2800" b="0" strike="noStrike" spc="-1">
              <a:latin typeface="Arial"/>
            </a:endParaRPr>
          </a:p>
          <a:p>
            <a:pPr marL="1143000" lvl="2" indent="-227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class V Membrane GN</a:t>
            </a:r>
            <a:endParaRPr lang="sr-Latn-RS" sz="2800" b="0" strike="noStrike" spc="-1">
              <a:latin typeface="Arial"/>
            </a:endParaRPr>
          </a:p>
          <a:p>
            <a:pPr marL="1143000" lvl="2" indent="-227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class VI Sclerosing GN</a:t>
            </a:r>
            <a:endParaRPr lang="sr-Latn-RS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0" y="22860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INDICATORS OF BAD PROGNOSIS</a:t>
            </a:r>
            <a:endParaRPr lang="sr-Latn-RS" sz="3200" b="0" strike="noStrike" spc="-1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0" y="1600200"/>
            <a:ext cx="4044960" cy="449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Class IV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High index of chronic lesions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Hypertension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Increased creatinine in serum.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Proteinuria-nephrotic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Male</a:t>
            </a:r>
            <a:endParaRPr lang="sr-Latn-RS" sz="2800" b="0" strike="noStrike" spc="-1" dirty="0">
              <a:latin typeface="Arial"/>
            </a:endParaRPr>
          </a:p>
          <a:p>
            <a:pPr marL="341280" indent="-335160">
              <a:lnSpc>
                <a:spcPct val="90000"/>
              </a:lnSpc>
              <a:spcBef>
                <a:spcPts val="700"/>
              </a:spcBef>
            </a:pPr>
            <a:endParaRPr lang="sr-Latn-RS" sz="2800" b="0" strike="noStrike" spc="-1" dirty="0">
              <a:latin typeface="Arial"/>
            </a:endParaRPr>
          </a:p>
        </p:txBody>
      </p:sp>
      <p:pic>
        <p:nvPicPr>
          <p:cNvPr id="162" name="Picture 3"/>
          <p:cNvPicPr/>
          <p:nvPr/>
        </p:nvPicPr>
        <p:blipFill>
          <a:blip r:embed="rId3"/>
          <a:stretch/>
        </p:blipFill>
        <p:spPr>
          <a:xfrm>
            <a:off x="5097600" y="2244600"/>
            <a:ext cx="4044960" cy="3202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2411280" y="1484280"/>
            <a:ext cx="2970360" cy="58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sr-Latn-RS" sz="3200" b="1" strike="noStrike" spc="-1">
                <a:solidFill>
                  <a:srgbClr val="FF0000"/>
                </a:solidFill>
                <a:latin typeface="Times New Roman"/>
                <a:ea typeface="Microsoft YaHei"/>
              </a:rPr>
              <a:t>Neurolupus</a:t>
            </a:r>
            <a:endParaRPr lang="sr-Latn-RS" sz="3200" b="0" strike="noStrike" spc="-1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539640" y="2276640"/>
            <a:ext cx="4030920" cy="309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Neurological disorders</a:t>
            </a:r>
            <a:endParaRPr lang="sr-Latn-RS" sz="2400" b="0" strike="noStrike" spc="-1">
              <a:latin typeface="Arial"/>
            </a:endParaRPr>
          </a:p>
          <a:p>
            <a:pPr algn="ctr">
              <a:lnSpc>
                <a:spcPct val="90000"/>
              </a:lnSpc>
            </a:pPr>
            <a:endParaRPr lang="sr-Latn-RS" sz="24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Epilepsy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CVI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Motility disorders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Transverse myelitis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Cranial neuropathies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Peripheral neuropathies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2400" b="0" strike="noStrike" spc="-1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4572000" y="2276640"/>
            <a:ext cx="3959280" cy="228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Psychiatric</a:t>
            </a:r>
            <a:endParaRPr lang="sr-Latn-R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Psychosis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Psychoneuroses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Cognitive disorders</a:t>
            </a:r>
            <a:endParaRPr lang="sr-Latn-R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4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Dementia</a:t>
            </a:r>
            <a:endParaRPr lang="sr-Latn-RS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0" y="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t/>
            </a:r>
            <a:br/>
            <a:r>
              <a:t/>
            </a:r>
            <a:br/>
            <a:r>
              <a:rPr lang="sr-Latn-RS" sz="3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CRITERIA FOR THE CLASSIFICATION OF SLE (1997)</a:t>
            </a:r>
            <a:endParaRPr lang="sr-Latn-RS" sz="3200" b="0" strike="noStrike" spc="-1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395280" y="1700280"/>
            <a:ext cx="7807320" cy="460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Cheek erythema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Discoid lupus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Photosensitivity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Oral and nasal ulcerations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Non-erosive arthritis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Serositis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Nephritis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Neuropsychiatric changes </a:t>
            </a:r>
            <a:r>
              <a:rPr lang="sr-Latn-RS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(</a:t>
            </a:r>
            <a:r>
              <a:rPr lang="sr-Latn-RS" sz="2000" dirty="0" smtClean="0"/>
              <a:t>epilepsy</a:t>
            </a:r>
            <a:r>
              <a:rPr lang="sr-Latn-RS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 </a:t>
            </a: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psychosis)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Hematological changes (</a:t>
            </a:r>
            <a:r>
              <a:rPr lang="sr-Latn-RS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Leucopenia</a:t>
            </a: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, </a:t>
            </a:r>
            <a:r>
              <a:rPr lang="sr-Latn-RS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Trombocytopenia</a:t>
            </a: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, AIHA)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Immunological disorders: </a:t>
            </a:r>
            <a:r>
              <a:rPr lang="sr-Latn-RS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anti-dsDNA Ab, anti-Sm Ab, </a:t>
            </a: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antiphospholipid antibodies (LAC, aCL, false seropositivity for syphilis)</a:t>
            </a:r>
            <a:endParaRPr lang="sr-Latn-RS" sz="2000" b="0" strike="noStrike" spc="-1" dirty="0">
              <a:latin typeface="Arial"/>
            </a:endParaRPr>
          </a:p>
          <a:p>
            <a:pPr marL="603360" indent="-60192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Times New Roman"/>
              <a:buAutoNum type="arabicPeriod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ANA.</a:t>
            </a:r>
            <a:endParaRPr lang="sr-Latn-RS" sz="2000" b="0" strike="noStrike" spc="-1" dirty="0">
              <a:latin typeface="Arial"/>
            </a:endParaRPr>
          </a:p>
          <a:p>
            <a:pPr marL="609480" indent="-601920">
              <a:lnSpc>
                <a:spcPct val="90000"/>
              </a:lnSpc>
              <a:spcBef>
                <a:spcPts val="700"/>
              </a:spcBef>
            </a:pPr>
            <a:r>
              <a:rPr lang="sr-Latn-RS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                                     </a:t>
            </a:r>
            <a:r>
              <a:rPr lang="sr-Latn-RS" sz="2800" b="1" strike="noStrike" spc="-1" dirty="0">
                <a:solidFill>
                  <a:srgbClr val="FF0000"/>
                </a:solidFill>
                <a:latin typeface="Arial"/>
                <a:ea typeface="Microsoft YaHei"/>
              </a:rPr>
              <a:t>4/11=SLE</a:t>
            </a:r>
            <a:endParaRPr lang="sr-Latn-RS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324000" y="1341360"/>
            <a:ext cx="8228160" cy="35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24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CRITERIA FOR THE CLASSIFICATION OF SLE </a:t>
            </a:r>
            <a:r>
              <a:t/>
            </a:r>
            <a:br/>
            <a:r>
              <a:rPr lang="sr-Latn-RS" sz="24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(SLICC 2012)</a:t>
            </a:r>
            <a:r>
              <a:t/>
            </a:r>
            <a:br/>
            <a:endParaRPr lang="sr-Latn-RS" sz="2400" b="0" strike="noStrike" spc="-1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457200" y="1557360"/>
            <a:ext cx="8228160" cy="525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514440" indent="-506520" algn="ctr">
              <a:lnSpc>
                <a:spcPct val="100000"/>
              </a:lnSpc>
              <a:spcBef>
                <a:spcPts val="499"/>
              </a:spcBef>
            </a:pPr>
            <a:r>
              <a:rPr lang="sr-Latn-RS" sz="2000" b="1" strike="noStrike" spc="-1" dirty="0">
                <a:solidFill>
                  <a:srgbClr val="333399"/>
                </a:solidFill>
                <a:latin typeface="Arial"/>
                <a:ea typeface="Microsoft YaHei"/>
              </a:rPr>
              <a:t>1. Clinical criteria</a:t>
            </a:r>
            <a:endParaRPr lang="sr-Latn-RS" sz="20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 acute cutaneous lupus - oral nasal ulcerations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 borderline cutaneous lupus - alopecia without scars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 Arthritis - serositis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 nephrological manifestations - CNS manifestations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  <a:buFontTx/>
              <a:buChar char="-"/>
            </a:pP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hemolytic anemia (AIHA) </a:t>
            </a:r>
          </a:p>
          <a:p>
            <a:pPr marL="79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- </a:t>
            </a: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leukopenia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-thrombocytopenia</a:t>
            </a:r>
            <a:endParaRPr lang="sr-Latn-RS" sz="1800" b="0" strike="noStrike" spc="-1" dirty="0">
              <a:latin typeface="Arial"/>
            </a:endParaRPr>
          </a:p>
          <a:p>
            <a:pPr marL="514440" indent="-506520" algn="ctr">
              <a:lnSpc>
                <a:spcPct val="100000"/>
              </a:lnSpc>
              <a:spcBef>
                <a:spcPts val="451"/>
              </a:spcBef>
            </a:pPr>
            <a:r>
              <a:rPr lang="sr-Latn-RS" sz="1800" b="1" strike="noStrike" spc="-1" dirty="0">
                <a:solidFill>
                  <a:srgbClr val="333399"/>
                </a:solidFill>
                <a:latin typeface="Arial"/>
                <a:ea typeface="Microsoft YaHei"/>
              </a:rPr>
              <a:t>2. Immunological criteria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-ANA - anti </a:t>
            </a: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ds DNA Ab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-anti Sm </a:t>
            </a: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Ab-C3 </a:t>
            </a: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C4 reduced</a:t>
            </a:r>
            <a:endParaRPr lang="sr-Latn-RS" sz="18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51"/>
              </a:spcBef>
            </a:pP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 antiphospholipid </a:t>
            </a:r>
            <a:r>
              <a:rPr lang="sr-Latn-RS" spc="-1" dirty="0" smtClean="0">
                <a:solidFill>
                  <a:srgbClr val="000000"/>
                </a:solidFill>
                <a:latin typeface="Arial"/>
                <a:ea typeface="Microsoft YaHei"/>
              </a:rPr>
              <a:t>Ab</a:t>
            </a: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- positive direct Coombs test (</a:t>
            </a: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no</a:t>
            </a:r>
            <a:r>
              <a:rPr lang="sr-Latn-RS" spc="-1" dirty="0" smtClean="0">
                <a:latin typeface="Arial"/>
              </a:rPr>
              <a:t>t </a:t>
            </a:r>
            <a:r>
              <a:rPr lang="sr-Latn-RS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scored </a:t>
            </a:r>
            <a:r>
              <a:rPr lang="sr-Latn-RS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 the presence of AIHA)</a:t>
            </a:r>
            <a:endParaRPr lang="sr-Latn-RS" sz="1800" b="0" strike="noStrike" spc="-1" dirty="0">
              <a:latin typeface="Arial"/>
            </a:endParaRPr>
          </a:p>
          <a:p>
            <a:pPr marL="514440" indent="-506520" algn="ctr">
              <a:lnSpc>
                <a:spcPct val="100000"/>
              </a:lnSpc>
              <a:spcBef>
                <a:spcPts val="400"/>
              </a:spcBef>
            </a:pPr>
            <a:r>
              <a:rPr lang="sr-Latn-RS" sz="1600" b="1" strike="noStrike" spc="-1" dirty="0">
                <a:solidFill>
                  <a:srgbClr val="FF0000"/>
                </a:solidFill>
                <a:latin typeface="Arial"/>
                <a:ea typeface="Microsoft YaHei"/>
              </a:rPr>
              <a:t>DG SLE ≥4 criteria (at least 1 clinical+1 laboratory) or</a:t>
            </a:r>
            <a:endParaRPr lang="sr-Latn-RS" sz="1600" b="0" strike="noStrike" spc="-1" dirty="0">
              <a:latin typeface="Arial"/>
            </a:endParaRPr>
          </a:p>
          <a:p>
            <a:pPr marL="514440" indent="-506520" algn="ctr">
              <a:lnSpc>
                <a:spcPct val="100000"/>
              </a:lnSpc>
              <a:spcBef>
                <a:spcPts val="400"/>
              </a:spcBef>
            </a:pPr>
            <a:r>
              <a:rPr lang="sr-Latn-RS" sz="1600" b="1" strike="noStrike" spc="-1" dirty="0">
                <a:solidFill>
                  <a:srgbClr val="FF0000"/>
                </a:solidFill>
                <a:latin typeface="Arial"/>
                <a:ea typeface="Microsoft YaHei"/>
              </a:rPr>
              <a:t>Biopsy-proven lupus nephritis with positive ANA or anti Ds DNA</a:t>
            </a:r>
            <a:endParaRPr lang="sr-Latn-RS" sz="1600" b="0" strike="noStrike" spc="-1" dirty="0">
              <a:latin typeface="Arial"/>
            </a:endParaRPr>
          </a:p>
          <a:p>
            <a:pPr marL="514440" indent="-506520">
              <a:lnSpc>
                <a:spcPct val="100000"/>
              </a:lnSpc>
              <a:spcBef>
                <a:spcPts val="400"/>
              </a:spcBef>
            </a:pPr>
            <a:endParaRPr lang="sr-Latn-RS" sz="1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0" y="372960"/>
            <a:ext cx="8228160" cy="99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t/>
            </a:r>
            <a:br/>
            <a:r>
              <a:rPr lang="sr-Latn-RS" sz="4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SEL therapy</a:t>
            </a:r>
            <a:r>
              <a:t/>
            </a:r>
            <a:br/>
            <a:endParaRPr lang="sr-Latn-RS" sz="4000" b="0" strike="noStrike" spc="-1"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539640" y="1484280"/>
            <a:ext cx="8602920" cy="511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Antimalarials (Hydroxychloroquine)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Corticosteroids:</a:t>
            </a:r>
            <a:endParaRPr lang="sr-Latn-RS" sz="3200" b="0" strike="noStrike" spc="-1" dirty="0">
              <a:latin typeface="Arial"/>
            </a:endParaRPr>
          </a:p>
          <a:p>
            <a:pPr marL="736560" lvl="1" indent="-27792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–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Standard immunosuppressive drugs:</a:t>
            </a:r>
            <a:endParaRPr lang="sr-Latn-RS" sz="2800" b="0" strike="noStrike" spc="-1" dirty="0">
              <a:latin typeface="Arial"/>
            </a:endParaRPr>
          </a:p>
          <a:p>
            <a:pPr marL="2057400" lvl="4" indent="-22716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sr-Latn-RS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sr-Latn-RS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Cyclophosphamide</a:t>
            </a:r>
            <a:endParaRPr lang="sr-Latn-RS" sz="2400" b="0" strike="noStrike" spc="-1" dirty="0">
              <a:latin typeface="Arial"/>
            </a:endParaRPr>
          </a:p>
          <a:p>
            <a:pPr marL="2057400" lvl="4" indent="-22716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sr-Latn-RS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Azathioprine</a:t>
            </a:r>
            <a:endParaRPr lang="sr-Latn-RS" sz="2400" b="0" strike="noStrike" spc="-1" dirty="0">
              <a:latin typeface="Arial"/>
            </a:endParaRPr>
          </a:p>
          <a:p>
            <a:pPr marL="2057400" lvl="4" indent="-22716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sr-Latn-RS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Methotrexate</a:t>
            </a:r>
            <a:endParaRPr lang="sr-Latn-RS" sz="2400" b="0" strike="noStrike" spc="-1" dirty="0">
              <a:latin typeface="Arial"/>
            </a:endParaRPr>
          </a:p>
          <a:p>
            <a:pPr marL="2057400" indent="-220680">
              <a:lnSpc>
                <a:spcPct val="90000"/>
              </a:lnSpc>
              <a:spcBef>
                <a:spcPts val="601"/>
              </a:spcBef>
            </a:pPr>
            <a:endParaRPr lang="sr-Latn-RS" sz="2400" b="0" strike="noStrike" spc="-1" dirty="0">
              <a:latin typeface="Arial"/>
            </a:endParaRPr>
          </a:p>
          <a:p>
            <a:pPr marL="2057400" lvl="4" indent="-22716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sr-Latn-RS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Mycophenolate mophetil</a:t>
            </a:r>
            <a:endParaRPr lang="sr-Latn-RS" sz="2400" b="0" strike="noStrike" spc="-1" dirty="0">
              <a:latin typeface="Arial"/>
            </a:endParaRPr>
          </a:p>
          <a:p>
            <a:pPr marL="2057400" lvl="4" indent="-22716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sr-Latn-RS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Mycophenolic acid</a:t>
            </a:r>
            <a:endParaRPr lang="sr-Latn-RS" sz="2400" b="0" strike="noStrike" spc="-1" dirty="0">
              <a:latin typeface="Arial"/>
            </a:endParaRPr>
          </a:p>
          <a:p>
            <a:pPr marL="2057400" indent="-220680">
              <a:lnSpc>
                <a:spcPct val="90000"/>
              </a:lnSpc>
              <a:spcBef>
                <a:spcPts val="601"/>
              </a:spcBef>
            </a:pPr>
            <a:endParaRPr lang="sr-Latn-RS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0" y="22860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t/>
            </a:r>
            <a:br/>
            <a:r>
              <a:t/>
            </a:r>
            <a:br/>
            <a:r>
              <a:rPr lang="sr-Latn-RS" sz="4000" b="0" strike="noStrike" spc="-1">
                <a:solidFill>
                  <a:srgbClr val="222268"/>
                </a:solidFill>
                <a:latin typeface="Arial"/>
                <a:ea typeface="Microsoft YaHei"/>
              </a:rPr>
              <a:t>CAUSES OF DEATH IN SLE</a:t>
            </a:r>
            <a:endParaRPr lang="sr-Latn-RS" sz="4000" b="0" strike="noStrike" spc="-1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2286000" y="2514600"/>
            <a:ext cx="6856560" cy="274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Severe forms of lupus nephritis</a:t>
            </a:r>
            <a:endParaRPr lang="sr-Latn-RS" sz="3200" b="0" strike="noStrike" spc="-1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Complications of therapy-infection</a:t>
            </a:r>
            <a:endParaRPr lang="sr-Latn-RS" sz="3200" b="0" strike="noStrike" spc="-1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BBE0E3"/>
              </a:buClr>
              <a:buFont typeface="Arial"/>
              <a:buChar char="•"/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Vaso-occlusive disease</a:t>
            </a:r>
            <a:endParaRPr lang="sr-Latn-RS" sz="3200" b="0" strike="noStrike" spc="-1">
              <a:latin typeface="Arial"/>
            </a:endParaRPr>
          </a:p>
          <a:p>
            <a:pPr marL="341280" indent="-335160">
              <a:lnSpc>
                <a:spcPct val="100000"/>
              </a:lnSpc>
              <a:spcBef>
                <a:spcPts val="799"/>
              </a:spcBef>
            </a:pPr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0" y="907920"/>
            <a:ext cx="8228160" cy="86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0" strike="noStrike" spc="-1">
                <a:solidFill>
                  <a:srgbClr val="222268"/>
                </a:solidFill>
                <a:latin typeface="Arial"/>
                <a:ea typeface="Microsoft YaHei"/>
              </a:rPr>
              <a:t>Common clinical phenomena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324000" y="2349360"/>
            <a:ext cx="7904160" cy="431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Arthralgia, myalgia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Raynaud's phenomenon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Measles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Serositis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Pulmonary 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fibrosis</a:t>
            </a:r>
            <a:endParaRPr lang="sr-Latn-RS" sz="2800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Pulmonary </a:t>
            </a: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hypertension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Pulmonary-renal syndromes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Cutaneous vasculitis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Systemic vasculitis</a:t>
            </a:r>
            <a:endParaRPr lang="sr-Latn-RS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457200" y="2133720"/>
            <a:ext cx="7999560" cy="146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ANTIPHOSPHOLIPID SYNDROME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463760" y="3551400"/>
            <a:ext cx="6399360" cy="175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spcBef>
                <a:spcPts val="799"/>
              </a:spcBef>
            </a:pP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457200" y="68400"/>
            <a:ext cx="8228160" cy="70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CustomShape 2"/>
          <p:cNvSpPr/>
          <p:nvPr/>
        </p:nvSpPr>
        <p:spPr>
          <a:xfrm>
            <a:off x="380880" y="838080"/>
            <a:ext cx="8304480" cy="525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FF0000"/>
                </a:solidFill>
                <a:latin typeface="Arial"/>
                <a:ea typeface="Microsoft YaHei"/>
              </a:rPr>
              <a:t>Hughes's sy-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1983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thrombosis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repeated spontaneous abortions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antiphospholipid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Ab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neuropsychiatric manifestations.</a:t>
            </a:r>
            <a:endParaRPr lang="sr-Latn-RS" sz="3200" b="0" strike="noStrike" spc="-1" dirty="0">
              <a:latin typeface="Arial"/>
            </a:endParaRPr>
          </a:p>
          <a:p>
            <a:pPr marL="341280" indent="-335160">
              <a:lnSpc>
                <a:spcPct val="100000"/>
              </a:lnSpc>
              <a:spcBef>
                <a:spcPts val="799"/>
              </a:spcBef>
            </a:pP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Primary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Secondary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(</a:t>
            </a:r>
            <a:r>
              <a:rPr lang="sr-Latn-RS" sz="3200" spc="-1" dirty="0" smtClean="0">
                <a:solidFill>
                  <a:srgbClr val="000000"/>
                </a:solidFill>
                <a:latin typeface="Arial"/>
                <a:ea typeface="Microsoft YaHei"/>
              </a:rPr>
              <a:t>Connectiv tisue diseses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Infections, Neo)</a:t>
            </a: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457200" y="99072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40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ANTIPHOSPHOLIPID ANTIBODIES</a:t>
            </a:r>
            <a:endParaRPr lang="sr-Latn-RS" sz="4000" b="0" strike="noStrike" spc="-1">
              <a:latin typeface="Arial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457200" y="2438280"/>
            <a:ext cx="8228160" cy="365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 family of 20 At vs. negatively charged phospholipid-binding proteins.</a:t>
            </a:r>
            <a:endParaRPr lang="sr-Latn-RS" sz="3200" b="0" strike="noStrike" spc="-1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The most important At: LAC, aCLAt, aβ2GPI At</a:t>
            </a:r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457200" y="-17640"/>
            <a:ext cx="8228160" cy="64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2"/>
          <p:cNvSpPr/>
          <p:nvPr/>
        </p:nvSpPr>
        <p:spPr>
          <a:xfrm>
            <a:off x="457200" y="380880"/>
            <a:ext cx="8228160" cy="5637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FF0000"/>
                </a:solidFill>
                <a:latin typeface="Arial"/>
                <a:ea typeface="Microsoft YaHei"/>
              </a:rPr>
              <a:t>LAC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At against negatively charged phospholipids or phospholipid+plasma protein complexes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LAC – prolongs coagulation time which depends on phospholipids.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It is detected by coagulation tests: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1. Common pathway of coagulation=</a:t>
            </a:r>
            <a:endParaRPr lang="sr-Latn-RS" sz="3200" b="0" strike="noStrike" spc="-1" dirty="0">
              <a:latin typeface="Arial"/>
            </a:endParaRPr>
          </a:p>
          <a:p>
            <a:pPr marL="343080" indent="-335160">
              <a:lnSpc>
                <a:spcPct val="100000"/>
              </a:lnSpc>
              <a:spcBef>
                <a:spcPts val="799"/>
              </a:spcBef>
            </a:pPr>
            <a:r>
              <a:rPr lang="sr-Latn-RS" sz="3200" b="0" strike="noStrike" spc="-1" dirty="0">
                <a:solidFill>
                  <a:srgbClr val="FF0000"/>
                </a:solidFill>
                <a:latin typeface="Arial"/>
                <a:ea typeface="Microsoft YaHei"/>
              </a:rPr>
              <a:t>LAC screen /LAC confirm&gt;1.2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2. Internal coagulation pathway = KCT (kaolin coagulant time) and SCT (silk coagulant time)</a:t>
            </a: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457200" y="58680"/>
            <a:ext cx="8228160" cy="64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2"/>
          <p:cNvSpPr/>
          <p:nvPr/>
        </p:nvSpPr>
        <p:spPr>
          <a:xfrm>
            <a:off x="457200" y="533520"/>
            <a:ext cx="8228160" cy="556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1280" indent="-335160">
              <a:lnSpc>
                <a:spcPct val="100000"/>
              </a:lnSpc>
              <a:spcBef>
                <a:spcPts val="799"/>
              </a:spcBef>
            </a:pPr>
            <a:endParaRPr lang="sr-Latn-RS" sz="1800" b="0" strike="noStrike" spc="-1" dirty="0">
              <a:latin typeface="Arial"/>
            </a:endParaRPr>
          </a:p>
          <a:p>
            <a:pPr marL="336600" indent="-33048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Arial"/>
              <a:buChar char="•"/>
            </a:pPr>
            <a:r>
              <a:rPr lang="sr-Latn-RS" sz="3200" b="0" strike="noStrike" spc="-1" dirty="0" smtClean="0">
                <a:solidFill>
                  <a:srgbClr val="FF0000"/>
                </a:solidFill>
                <a:latin typeface="Arial"/>
                <a:ea typeface="Microsoft YaHei"/>
              </a:rPr>
              <a:t>aCLPAb </a:t>
            </a:r>
            <a:r>
              <a:rPr lang="sr-Latn-RS" sz="3200" b="0" strike="noStrike" spc="-1" dirty="0">
                <a:solidFill>
                  <a:srgbClr val="FFFF00"/>
                </a:solidFill>
                <a:latin typeface="Arial"/>
                <a:ea typeface="Microsoft YaHei"/>
              </a:rPr>
              <a:t>-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Ab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directed against membrane phospholipids (cardiolipin/ phosphatidylserine)</a:t>
            </a:r>
            <a:endParaRPr lang="sr-Latn-RS" sz="3200" b="0" strike="noStrike" spc="-1" dirty="0">
              <a:latin typeface="Arial"/>
            </a:endParaRPr>
          </a:p>
          <a:p>
            <a:pPr marL="336600" indent="-3304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They are detected by immunoassays (ELISA)</a:t>
            </a:r>
            <a:endParaRPr lang="sr-Latn-RS" sz="3200" b="0" strike="noStrike" spc="-1" dirty="0">
              <a:latin typeface="Arial"/>
            </a:endParaRPr>
          </a:p>
          <a:p>
            <a:pPr marL="336600" indent="-3304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Classes IgM, IgG or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IgA Ab</a:t>
            </a:r>
            <a:endParaRPr lang="sr-Latn-RS" sz="3200" b="0" strike="noStrike" spc="-1" dirty="0">
              <a:latin typeface="Arial"/>
            </a:endParaRPr>
          </a:p>
          <a:p>
            <a:pPr marL="336600" indent="-3304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The greatest risk of thrombosis is carried by the IgG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class of Ab</a:t>
            </a:r>
            <a:endParaRPr lang="sr-Latn-RS" sz="3200" b="0" strike="noStrike" spc="-1" dirty="0">
              <a:latin typeface="Arial"/>
            </a:endParaRPr>
          </a:p>
          <a:p>
            <a:pPr marL="341280" indent="-335160">
              <a:lnSpc>
                <a:spcPct val="100000"/>
              </a:lnSpc>
              <a:spcBef>
                <a:spcPts val="799"/>
              </a:spcBef>
            </a:pPr>
            <a:endParaRPr lang="sr-Latn-RS" sz="3200" b="0" strike="noStrike" spc="-1" dirty="0">
              <a:latin typeface="Arial"/>
            </a:endParaRPr>
          </a:p>
          <a:p>
            <a:pPr marL="336600" indent="-33048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FF0000"/>
                </a:solidFill>
                <a:latin typeface="Arial"/>
                <a:ea typeface="Microsoft YaHei"/>
              </a:rPr>
              <a:t>and β2GPI At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– (ELISA) IgG or IgM class</a:t>
            </a: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457200" y="98280"/>
            <a:ext cx="8228160" cy="64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224287" y="1656272"/>
            <a:ext cx="8461073" cy="4438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β2GPI important for binding of antiphospholipid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Ab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to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phospholipids</a:t>
            </a: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457200" y="98280"/>
            <a:ext cx="8228160" cy="64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2"/>
          <p:cNvSpPr/>
          <p:nvPr/>
        </p:nvSpPr>
        <p:spPr>
          <a:xfrm>
            <a:off x="457200" y="609480"/>
            <a:ext cx="8228160" cy="548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160">
              <a:lnSpc>
                <a:spcPct val="100000"/>
              </a:lnSpc>
              <a:spcBef>
                <a:spcPts val="799"/>
              </a:spcBef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Antiphospholipid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Ab- mechanisms of action: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They increase the binding of prothrombin to cell membranes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They inhibit activated protein C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They increase the activity of tissue factor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Endothelial cell activation,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Expression of adhesion molecules,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Endothelial dysfunction</a:t>
            </a:r>
            <a:endParaRPr lang="sr-Latn-RS" sz="3200" b="0" strike="noStrike" spc="-1" dirty="0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↑ aggregation and activation of </a:t>
            </a:r>
            <a:r>
              <a:rPr lang="sr-Latn-RS" sz="3200" spc="-1" dirty="0" smtClean="0">
                <a:solidFill>
                  <a:srgbClr val="000000"/>
                </a:solidFill>
                <a:latin typeface="Arial"/>
                <a:ea typeface="Microsoft YaHei"/>
              </a:rPr>
              <a:t>PLT</a:t>
            </a:r>
            <a:endParaRPr lang="sr-Latn-RS" sz="3200" b="0" strike="noStrike" spc="-1" dirty="0">
              <a:latin typeface="Arial"/>
            </a:endParaRPr>
          </a:p>
          <a:p>
            <a:pPr marL="341280" indent="-335160">
              <a:lnSpc>
                <a:spcPct val="100000"/>
              </a:lnSpc>
              <a:spcBef>
                <a:spcPts val="799"/>
              </a:spcBef>
            </a:pP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457200" y="228600"/>
            <a:ext cx="8228160" cy="684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2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CLASSIFICATION CRITERIA APS 2006.</a:t>
            </a:r>
            <a:endParaRPr lang="sr-Latn-RS" sz="3200" b="0" strike="noStrike" spc="-1"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380880" y="1143000"/>
            <a:ext cx="8304480" cy="495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lang="sr-Latn-RS" sz="24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CLINICAL CRITERIA:</a:t>
            </a: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Venous thrombosis</a:t>
            </a: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Arterial thrombosis</a:t>
            </a: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Unexplained fetal loss</a:t>
            </a:r>
            <a:endParaRPr lang="sr-Latn-RS" sz="2400" b="0" strike="noStrike" spc="-1">
              <a:latin typeface="Arial"/>
            </a:endParaRPr>
          </a:p>
          <a:p>
            <a:pPr marL="343080" indent="-335160">
              <a:lnSpc>
                <a:spcPct val="80000"/>
              </a:lnSpc>
              <a:spcBef>
                <a:spcPts val="601"/>
              </a:spcBef>
            </a:pPr>
            <a:endParaRPr lang="sr-Latn-RS" sz="2400" b="0" strike="noStrike" spc="-1">
              <a:latin typeface="Arial"/>
            </a:endParaRPr>
          </a:p>
          <a:p>
            <a:pPr marL="343080" indent="-335160">
              <a:lnSpc>
                <a:spcPct val="80000"/>
              </a:lnSpc>
              <a:spcBef>
                <a:spcPts val="601"/>
              </a:spcBef>
            </a:pP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</a:pPr>
            <a:r>
              <a:rPr lang="sr-Latn-RS" sz="24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LABORATORY CRITERIA:</a:t>
            </a: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LAC +, 2x 12 weeks apart</a:t>
            </a: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aCL At, IgG or IgM &gt;40, 2x 12 weeks apart.</a:t>
            </a: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At ß </a:t>
            </a: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2GP-I, IgG or IgM</a:t>
            </a:r>
            <a:r>
              <a:rPr lang="sr-Latn-RS" sz="16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&gt;99%, 2x 12 weeks apart.</a:t>
            </a:r>
            <a:endParaRPr lang="sr-Latn-RS" sz="2400" b="0" strike="noStrike" spc="-1">
              <a:latin typeface="Arial"/>
            </a:endParaRPr>
          </a:p>
          <a:p>
            <a:pPr marL="343080" indent="-335160">
              <a:lnSpc>
                <a:spcPct val="80000"/>
              </a:lnSpc>
              <a:spcBef>
                <a:spcPts val="601"/>
              </a:spcBef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                                 </a:t>
            </a:r>
            <a:endParaRPr lang="sr-Latn-RS" sz="2400" b="0" strike="noStrike" spc="-1">
              <a:latin typeface="Arial"/>
            </a:endParaRPr>
          </a:p>
          <a:p>
            <a:pPr marL="343080" indent="-335160">
              <a:lnSpc>
                <a:spcPct val="80000"/>
              </a:lnSpc>
              <a:spcBef>
                <a:spcPts val="700"/>
              </a:spcBef>
            </a:pPr>
            <a:r>
              <a:rPr lang="sr-Latn-RS" sz="2400" b="0" strike="noStrike" spc="-1">
                <a:solidFill>
                  <a:srgbClr val="FF0000"/>
                </a:solidFill>
                <a:latin typeface="Arial"/>
                <a:ea typeface="Microsoft YaHei"/>
              </a:rPr>
              <a:t>                                 </a:t>
            </a:r>
            <a:r>
              <a:rPr lang="sr-Latn-RS" sz="28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1 cli.+1 lab.= APS</a:t>
            </a:r>
            <a:endParaRPr lang="sr-Latn-RS" sz="2800" b="0" strike="noStrike" spc="-1">
              <a:latin typeface="Arial"/>
            </a:endParaRPr>
          </a:p>
          <a:p>
            <a:pPr marL="343080" indent="-335160">
              <a:lnSpc>
                <a:spcPct val="80000"/>
              </a:lnSpc>
              <a:spcBef>
                <a:spcPts val="700"/>
              </a:spcBef>
            </a:pPr>
            <a:endParaRPr lang="sr-Latn-RS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457200" y="1062000"/>
            <a:ext cx="8228160" cy="76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40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CLINICAL PICTURE</a:t>
            </a:r>
            <a:endParaRPr lang="sr-Latn-RS" sz="4000" b="0" strike="noStrike" spc="-1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457200" y="1676520"/>
            <a:ext cx="8228160" cy="513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Fetal loss-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Intrauterine death of a morphologically normal fetus after the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10.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week of gestation.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Premature delivery before or at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34.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weeks of gestation, of a morphologically normal fetus, due to eclampsia or placental insufficiency.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3 or more unexplained spontaneous abortions before the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10.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week of gestation.</a:t>
            </a: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457200" y="228600"/>
            <a:ext cx="822816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CLINICAL PICTURE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457200" y="1219320"/>
            <a:ext cx="8228160" cy="533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Deep and superficial venous thrombosis,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Pulmonary embolism - pulmonary hypertension, lung infarctions.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Arterial thrombosis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CNS: CVI, TIA, Sneddon's sy, cognitive dysfunction, </a:t>
            </a:r>
            <a:r>
              <a:rPr lang="sr-Latn-RS" sz="2800" dirty="0" smtClean="0"/>
              <a:t>epilepsy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 </a:t>
            </a: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psychoses, dural sinus thrombosis.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CV: myocardial infarction, intracardiac thrombosis, Libman-Sacks endocarditis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Hematological: Tr↓, AIHA, HUS, TTP</a:t>
            </a:r>
            <a:endParaRPr lang="sr-Latn-RS" sz="2800" b="0" strike="noStrike" spc="-1" dirty="0">
              <a:latin typeface="Arial"/>
            </a:endParaRPr>
          </a:p>
          <a:p>
            <a:pPr marL="341280" indent="-335160">
              <a:lnSpc>
                <a:spcPct val="100000"/>
              </a:lnSpc>
              <a:spcBef>
                <a:spcPts val="700"/>
              </a:spcBef>
            </a:pPr>
            <a:endParaRPr lang="sr-Latn-RS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0" y="228600"/>
            <a:ext cx="8228160" cy="240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0" strike="noStrike" spc="-1">
                <a:solidFill>
                  <a:srgbClr val="222268"/>
                </a:solidFill>
                <a:latin typeface="Arial"/>
                <a:ea typeface="Microsoft YaHei"/>
              </a:rPr>
              <a:t>Common immunoserological features of SBVT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1143000" y="1981080"/>
            <a:ext cx="79995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463320" indent="-457200">
              <a:lnSpc>
                <a:spcPct val="100000"/>
              </a:lnSpc>
              <a:spcBef>
                <a:spcPts val="799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Rheumatoid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factor</a:t>
            </a:r>
            <a:endParaRPr lang="sr-Latn-RS" sz="3200" b="0" strike="noStrike" spc="-1" dirty="0">
              <a:latin typeface="Arial"/>
            </a:endParaRPr>
          </a:p>
          <a:p>
            <a:pPr marL="336600" indent="-3304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ANA (IIF) spotted type</a:t>
            </a:r>
            <a:endParaRPr lang="sr-Latn-RS" sz="3200" b="0" strike="noStrike" spc="-1" dirty="0">
              <a:latin typeface="Arial"/>
            </a:endParaRPr>
          </a:p>
          <a:p>
            <a:pPr marL="336600" indent="-33048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Antiphospholipid antibodies</a:t>
            </a: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457200" y="1062000"/>
            <a:ext cx="8228160" cy="46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40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CLINICAL PICTURE</a:t>
            </a:r>
            <a:endParaRPr lang="sr-Latn-RS" sz="4000" b="0" strike="noStrike" spc="-1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533520" y="1600200"/>
            <a:ext cx="8075880" cy="449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GIT: Budd-Chiari syndrome, infarcts of the liver, intestines, spleen, ischemic colitis, portal hypertension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Ophthalmological: thrombosis of the 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arteries or </a:t>
            </a:r>
            <a:r>
              <a:rPr lang="sr-Latn-RS" sz="2800" dirty="0"/>
              <a:t>retinal veins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 </a:t>
            </a: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amaurosis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Skin: livedo reticularis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 </a:t>
            </a: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skin 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ulceration, gangrene on fingers.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Renal: occlusion of 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renal arteries </a:t>
            </a: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and thrombosis </a:t>
            </a:r>
            <a:r>
              <a:rPr lang="sr-Latn-RS" sz="2800" spc="-1" dirty="0" smtClean="0">
                <a:solidFill>
                  <a:srgbClr val="000000"/>
                </a:solidFill>
                <a:latin typeface="Arial"/>
                <a:ea typeface="Microsoft YaHei"/>
              </a:rPr>
              <a:t>renal veins</a:t>
            </a:r>
            <a:r>
              <a:rPr lang="sr-Latn-RS" sz="2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.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Avascular bone necrosis</a:t>
            </a:r>
            <a:endParaRPr lang="sr-Latn-RS" sz="28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Infarcts of the adrenal gland</a:t>
            </a:r>
            <a:endParaRPr lang="sr-Latn-RS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457200" y="981000"/>
            <a:ext cx="8228160" cy="64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THERAPY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380880" y="1676520"/>
            <a:ext cx="8304480" cy="319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Antiaggregation th (acetylsalicylic acid)-prevention in +lab criteria.</a:t>
            </a:r>
            <a:endParaRPr lang="sr-Latn-RS" sz="3200" b="0" strike="noStrike" spc="-1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Anticoagulant th (heparin), then oral anticoagulants (INR 3-3.5) - th thromboembolism.</a:t>
            </a:r>
            <a:endParaRPr lang="sr-Latn-RS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457200" y="1062000"/>
            <a:ext cx="8228160" cy="76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THERAPY</a:t>
            </a:r>
            <a:endParaRPr lang="sr-Latn-RS" sz="3600" b="0" strike="noStrike" spc="-1"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457200" y="1828800"/>
            <a:ext cx="8228160" cy="498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Pregnant women-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acetylsalicylic acid without clin. manifesto.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and/or low molecular weight heparin (Fraxiparin 0.3 ml /12h sc) with clin. manifestations.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Immunoglobulins 0.4g/kg IV for 5 days</a:t>
            </a:r>
            <a:endParaRPr lang="sr-Latn-RS" sz="3200" b="0" strike="noStrike" spc="-1" dirty="0">
              <a:latin typeface="Arial"/>
            </a:endParaRPr>
          </a:p>
          <a:p>
            <a:pPr marL="336600" indent="-33516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Prevention: prohibition of oral </a:t>
            </a:r>
            <a:r>
              <a:rPr lang="sr-Latn-RS" sz="3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contraceptives and </a:t>
            </a:r>
            <a:r>
              <a:rPr lang="sr-Latn-RS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smoking.</a:t>
            </a:r>
            <a:endParaRPr lang="sr-Latn-RS" sz="3200" b="0" strike="noStrike" spc="-1" dirty="0">
              <a:latin typeface="Arial"/>
            </a:endParaRPr>
          </a:p>
          <a:p>
            <a:pPr marL="341280" indent="-335160">
              <a:lnSpc>
                <a:spcPct val="100000"/>
              </a:lnSpc>
              <a:spcBef>
                <a:spcPts val="799"/>
              </a:spcBef>
            </a:pPr>
            <a:endParaRPr lang="sr-Latn-RS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913"/>
            <a:ext cx="9144000" cy="681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3187" name="Rectangle 2"/>
          <p:cNvSpPr>
            <a:spLocks noChangeArrowheads="1"/>
          </p:cNvSpPr>
          <p:nvPr/>
        </p:nvSpPr>
        <p:spPr bwMode="auto">
          <a:xfrm>
            <a:off x="1835150" y="2636838"/>
            <a:ext cx="60499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b="1" smtClean="0">
                <a:solidFill>
                  <a:srgbClr val="FFFF00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890295118"/>
      </p:ext>
    </p:extLst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0" y="1197000"/>
            <a:ext cx="7844040" cy="107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sr-Latn-RS" sz="3600" b="0" strike="noStrike" spc="-1">
                <a:solidFill>
                  <a:srgbClr val="222268"/>
                </a:solidFill>
                <a:latin typeface="Times New Roman"/>
                <a:ea typeface="Microsoft YaHei"/>
              </a:rPr>
              <a:t>SYSTEMIC ERYTHEMATIC LUPUS</a:t>
            </a:r>
            <a:r>
              <a:t/>
            </a:r>
            <a:br/>
            <a:r>
              <a:t/>
            </a:r>
            <a:br/>
            <a:endParaRPr lang="sr-Latn-RS" sz="3600" b="0" strike="noStrike" spc="-1">
              <a:latin typeface="Arial"/>
            </a:endParaRPr>
          </a:p>
        </p:txBody>
      </p:sp>
      <p:sp>
        <p:nvSpPr>
          <p:cNvPr id="53" name="CustomShape 2"/>
          <p:cNvSpPr/>
          <p:nvPr/>
        </p:nvSpPr>
        <p:spPr>
          <a:xfrm>
            <a:off x="0" y="3500280"/>
            <a:ext cx="3743640" cy="288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160">
              <a:lnSpc>
                <a:spcPct val="80000"/>
              </a:lnSpc>
              <a:spcBef>
                <a:spcPts val="499"/>
              </a:spcBef>
            </a:pPr>
            <a:r>
              <a:rPr lang="sr-Latn-RS" sz="2000" b="1" strike="noStrike" spc="-1">
                <a:solidFill>
                  <a:srgbClr val="FFFFFF"/>
                </a:solidFill>
                <a:latin typeface="Arial"/>
                <a:ea typeface="Microsoft YaHei"/>
              </a:rPr>
              <a:t> </a:t>
            </a:r>
            <a:endParaRPr lang="sr-Latn-RS" sz="2000" b="0" strike="noStrike" spc="-1">
              <a:latin typeface="Arial"/>
            </a:endParaRPr>
          </a:p>
          <a:p>
            <a:pPr marL="336600" indent="-328680">
              <a:lnSpc>
                <a:spcPct val="80000"/>
              </a:lnSpc>
              <a:spcBef>
                <a:spcPts val="451"/>
              </a:spcBef>
              <a:buClr>
                <a:srgbClr val="000000"/>
              </a:buClr>
              <a:buFont typeface="Times New Roman"/>
              <a:buChar char="•"/>
            </a:pPr>
            <a:r>
              <a:rPr lang="sr-Latn-RS" sz="18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PROTOTYPE AUTOIMMUNE SYSTEMIC DISEASE</a:t>
            </a:r>
            <a:endParaRPr lang="sr-Latn-RS" sz="1800" b="0" strike="noStrike" spc="-1">
              <a:latin typeface="Arial"/>
            </a:endParaRPr>
          </a:p>
        </p:txBody>
      </p:sp>
      <p:pic>
        <p:nvPicPr>
          <p:cNvPr id="54" name="Picture 3"/>
          <p:cNvPicPr/>
          <p:nvPr/>
        </p:nvPicPr>
        <p:blipFill>
          <a:blip r:embed="rId3"/>
          <a:stretch/>
        </p:blipFill>
        <p:spPr>
          <a:xfrm>
            <a:off x="5911920" y="2205000"/>
            <a:ext cx="3230640" cy="4118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11280" y="1989000"/>
            <a:ext cx="7920360" cy="30491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80000"/>
              </a:lnSpc>
            </a:pPr>
            <a:r>
              <a:rPr lang="sr-Latn-RS" sz="2000" b="1" strike="noStrike" spc="-1" dirty="0">
                <a:solidFill>
                  <a:srgbClr val="FFFFFF"/>
                </a:solidFill>
                <a:latin typeface="Times New Roman"/>
                <a:ea typeface="Microsoft YaHei"/>
              </a:rPr>
              <a:t> </a:t>
            </a: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POTENTIALLY AFFECTS ALL TISSUES AND </a:t>
            </a:r>
            <a:r>
              <a:rPr lang="sr-Latn-RS" sz="2000" b="1" strike="noStrike" spc="-1" dirty="0" smtClean="0">
                <a:solidFill>
                  <a:srgbClr val="000000"/>
                </a:solidFill>
                <a:latin typeface="Times New Roman"/>
                <a:ea typeface="Microsoft YaHei"/>
              </a:rPr>
              <a:t>ORGANS</a:t>
            </a:r>
          </a:p>
          <a:p>
            <a:pPr>
              <a:lnSpc>
                <a:spcPct val="80000"/>
              </a:lnSpc>
            </a:pPr>
            <a:endParaRPr lang="sr-Latn-RS" sz="2000" b="0" strike="noStrike" spc="-1" dirty="0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IMMUNOSEROLOGY FINDING OF NUMEROUS AUTOANTIBODIES</a:t>
            </a:r>
            <a:endParaRPr lang="sr-Latn-RS" sz="2000" b="0" strike="noStrike" spc="-1" dirty="0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( antinucleus and others </a:t>
            </a:r>
            <a:r>
              <a:rPr lang="sr-Latn-RS" sz="2000" b="1" strike="noStrike" spc="-1" dirty="0" smtClean="0">
                <a:solidFill>
                  <a:srgbClr val="000000"/>
                </a:solidFill>
                <a:latin typeface="Times New Roman"/>
                <a:ea typeface="Microsoft YaHei"/>
              </a:rPr>
              <a:t>)</a:t>
            </a:r>
          </a:p>
          <a:p>
            <a:pPr>
              <a:lnSpc>
                <a:spcPct val="80000"/>
              </a:lnSpc>
            </a:pPr>
            <a:endParaRPr lang="sr-Latn-RS" sz="2000" b="0" strike="noStrike" spc="-1" dirty="0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PATHOGENIC MECHANISMS:</a:t>
            </a:r>
            <a:endParaRPr lang="sr-Latn-RS" sz="2000" b="0" strike="noStrike" spc="-1" dirty="0">
              <a:latin typeface="Arial"/>
            </a:endParaRPr>
          </a:p>
          <a:p>
            <a:pPr marL="457200">
              <a:lnSpc>
                <a:spcPct val="80000"/>
              </a:lnSpc>
            </a:pP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autoimmune-mediated inflammation</a:t>
            </a:r>
            <a:endParaRPr lang="sr-Latn-RS" sz="2000" b="0" strike="noStrike" spc="-1" dirty="0">
              <a:latin typeface="Arial"/>
            </a:endParaRPr>
          </a:p>
          <a:p>
            <a:pPr marL="457200">
              <a:lnSpc>
                <a:spcPct val="80000"/>
              </a:lnSpc>
            </a:pP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organ specific damage</a:t>
            </a:r>
            <a:endParaRPr lang="sr-Latn-RS" sz="2000" b="0" strike="noStrike" spc="-1" dirty="0">
              <a:latin typeface="Arial"/>
            </a:endParaRPr>
          </a:p>
          <a:p>
            <a:pPr marL="457200">
              <a:lnSpc>
                <a:spcPct val="80000"/>
              </a:lnSpc>
            </a:pP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organ non-specific </a:t>
            </a:r>
            <a:r>
              <a:rPr lang="sr-Latn-RS" sz="2000" b="1" strike="noStrike" spc="-1" dirty="0" smtClean="0">
                <a:solidFill>
                  <a:srgbClr val="000000"/>
                </a:solidFill>
                <a:latin typeface="Times New Roman"/>
                <a:ea typeface="Microsoft YaHei"/>
              </a:rPr>
              <a:t>At-IC</a:t>
            </a:r>
          </a:p>
          <a:p>
            <a:pPr marL="457200">
              <a:lnSpc>
                <a:spcPct val="80000"/>
              </a:lnSpc>
            </a:pPr>
            <a:endParaRPr lang="sr-Latn-RS" sz="2000" b="1" spc="-1" dirty="0">
              <a:solidFill>
                <a:srgbClr val="000000"/>
              </a:solidFill>
              <a:latin typeface="Times New Roman"/>
              <a:ea typeface="Microsoft YaHei"/>
            </a:endParaRPr>
          </a:p>
          <a:p>
            <a:pPr marL="457200">
              <a:lnSpc>
                <a:spcPct val="80000"/>
              </a:lnSpc>
            </a:pPr>
            <a:r>
              <a:rPr lang="sr-Latn-RS" sz="2000" b="1" strike="noStrike" spc="-1" dirty="0" smtClean="0">
                <a:solidFill>
                  <a:srgbClr val="000000"/>
                </a:solidFill>
                <a:latin typeface="Times New Roman"/>
                <a:ea typeface="Microsoft YaHei"/>
              </a:rPr>
              <a:t>VARIOUS </a:t>
            </a:r>
            <a:r>
              <a:rPr lang="sr-Latn-RS" sz="2000" b="1" strike="noStrike" spc="-1" dirty="0">
                <a:solidFill>
                  <a:srgbClr val="000000"/>
                </a:solidFill>
                <a:latin typeface="Times New Roman"/>
                <a:ea typeface="Microsoft YaHei"/>
              </a:rPr>
              <a:t>VASCULAR DAMAGE</a:t>
            </a:r>
            <a:endParaRPr lang="sr-Latn-RS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0" y="963720"/>
            <a:ext cx="6094440" cy="589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36600" indent="-335160">
              <a:lnSpc>
                <a:spcPct val="8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   </a:t>
            </a:r>
            <a:endParaRPr lang="sr-Latn-RS" sz="2800" b="0" strike="noStrike" spc="-1">
              <a:latin typeface="Arial"/>
            </a:endParaRPr>
          </a:p>
          <a:p>
            <a:pPr marL="341280" indent="-335160">
              <a:lnSpc>
                <a:spcPct val="80000"/>
              </a:lnSpc>
              <a:spcBef>
                <a:spcPts val="700"/>
              </a:spcBef>
            </a:pPr>
            <a:endParaRPr lang="sr-Latn-RS" sz="2800" b="0" strike="noStrike" spc="-1">
              <a:latin typeface="Arial"/>
            </a:endParaRPr>
          </a:p>
          <a:p>
            <a:pPr marL="341280" indent="-335160">
              <a:lnSpc>
                <a:spcPct val="80000"/>
              </a:lnSpc>
              <a:spcBef>
                <a:spcPts val="700"/>
              </a:spcBef>
            </a:pPr>
            <a:endParaRPr lang="sr-Latn-RS" sz="2800" b="0" strike="noStrike" spc="-1">
              <a:latin typeface="Arial"/>
            </a:endParaRPr>
          </a:p>
          <a:p>
            <a:pPr marL="341280" indent="-335160">
              <a:lnSpc>
                <a:spcPct val="80000"/>
              </a:lnSpc>
              <a:spcBef>
                <a:spcPts val="700"/>
              </a:spcBef>
            </a:pPr>
            <a:endParaRPr lang="sr-Latn-RS" sz="2800" b="0" strike="noStrike" spc="-1">
              <a:latin typeface="Arial"/>
            </a:endParaRPr>
          </a:p>
          <a:p>
            <a:pPr marL="341280" indent="-335160">
              <a:lnSpc>
                <a:spcPct val="80000"/>
              </a:lnSpc>
              <a:spcBef>
                <a:spcPts val="601"/>
              </a:spcBef>
            </a:pPr>
            <a:endParaRPr lang="sr-Latn-RS" sz="2800" b="0" strike="noStrike" spc="-1">
              <a:latin typeface="Arial"/>
            </a:endParaRPr>
          </a:p>
          <a:p>
            <a:pPr marL="341280" indent="-335160">
              <a:lnSpc>
                <a:spcPct val="80000"/>
              </a:lnSpc>
              <a:spcBef>
                <a:spcPts val="601"/>
              </a:spcBef>
            </a:pPr>
            <a:endParaRPr lang="sr-Latn-RS" sz="28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F:M= 10:1.</a:t>
            </a:r>
            <a:endParaRPr lang="sr-Latn-RS" sz="2400" b="0" strike="noStrike" spc="-1">
              <a:latin typeface="Arial"/>
            </a:endParaRPr>
          </a:p>
          <a:p>
            <a:pPr marL="336600" indent="-335160">
              <a:lnSpc>
                <a:spcPct val="8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15 and 40 years.</a:t>
            </a:r>
            <a:endParaRPr lang="sr-Latn-RS" sz="2400" b="0" strike="noStrike" spc="-1">
              <a:latin typeface="Arial"/>
            </a:endParaRPr>
          </a:p>
          <a:p>
            <a:pPr marL="336600" indent="-335160" algn="just">
              <a:lnSpc>
                <a:spcPct val="8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lang="sr-Latn-RS" sz="2800" b="0" strike="noStrike" spc="-1">
              <a:latin typeface="Arial"/>
            </a:endParaRPr>
          </a:p>
        </p:txBody>
      </p:sp>
      <p:pic>
        <p:nvPicPr>
          <p:cNvPr id="57" name="Picture 2"/>
          <p:cNvPicPr/>
          <p:nvPr/>
        </p:nvPicPr>
        <p:blipFill>
          <a:blip r:embed="rId3"/>
          <a:stretch/>
        </p:blipFill>
        <p:spPr>
          <a:xfrm>
            <a:off x="6134040" y="0"/>
            <a:ext cx="3008520" cy="4523040"/>
          </a:xfrm>
          <a:prstGeom prst="rect">
            <a:avLst/>
          </a:prstGeom>
          <a:ln>
            <a:noFill/>
          </a:ln>
        </p:spPr>
      </p:pic>
      <p:sp>
        <p:nvSpPr>
          <p:cNvPr id="58" name="CustomShape 2"/>
          <p:cNvSpPr/>
          <p:nvPr/>
        </p:nvSpPr>
        <p:spPr>
          <a:xfrm>
            <a:off x="685800" y="1052640"/>
            <a:ext cx="3886200" cy="134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endParaRPr lang="sr-Latn-R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28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EPIDEMIOLOGY</a:t>
            </a:r>
            <a:endParaRPr lang="sr-Latn-RS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1"/>
          <p:cNvGrpSpPr/>
          <p:nvPr/>
        </p:nvGrpSpPr>
        <p:grpSpPr>
          <a:xfrm>
            <a:off x="0" y="1219320"/>
            <a:ext cx="8705880" cy="5237280"/>
            <a:chOff x="0" y="1219320"/>
            <a:chExt cx="8705880" cy="5237280"/>
          </a:xfrm>
        </p:grpSpPr>
        <p:sp>
          <p:nvSpPr>
            <p:cNvPr id="60" name="CustomShape 2"/>
            <p:cNvSpPr/>
            <p:nvPr/>
          </p:nvSpPr>
          <p:spPr>
            <a:xfrm>
              <a:off x="3384720" y="2192400"/>
              <a:ext cx="1346400" cy="3063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876"/>
                </a:spcBef>
              </a:pPr>
              <a:r>
                <a:rPr lang="sr-Latn-RS" sz="14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Keratinocyte</a:t>
              </a:r>
              <a:endParaRPr lang="sr-Latn-RS" sz="1400" b="0" strike="noStrike" spc="-1">
                <a:latin typeface="Arial"/>
              </a:endParaRPr>
            </a:p>
          </p:txBody>
        </p:sp>
        <p:sp>
          <p:nvSpPr>
            <p:cNvPr id="61" name="CustomShape 3"/>
            <p:cNvSpPr/>
            <p:nvPr/>
          </p:nvSpPr>
          <p:spPr>
            <a:xfrm>
              <a:off x="5753160" y="2343240"/>
              <a:ext cx="1176480" cy="816120"/>
            </a:xfrm>
            <a:prstGeom prst="hexagon">
              <a:avLst>
                <a:gd name="adj" fmla="val 36019"/>
                <a:gd name="vf" fmla="val 115470"/>
              </a:avLst>
            </a:prstGeom>
            <a:solidFill>
              <a:srgbClr val="BBE0E3"/>
            </a:solidFill>
            <a:ln w="9360">
              <a:solidFill>
                <a:srgbClr val="BBE0E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" name="CustomShape 4"/>
            <p:cNvSpPr/>
            <p:nvPr/>
          </p:nvSpPr>
          <p:spPr>
            <a:xfrm>
              <a:off x="6261120" y="2792520"/>
              <a:ext cx="1092240" cy="449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" name="CustomShape 5"/>
            <p:cNvSpPr/>
            <p:nvPr/>
          </p:nvSpPr>
          <p:spPr>
            <a:xfrm>
              <a:off x="5837400" y="2494080"/>
              <a:ext cx="1260720" cy="459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500"/>
                </a:spcBef>
              </a:pPr>
              <a:r>
                <a:rPr lang="sr-Latn-RS" sz="2400" b="0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APC</a:t>
              </a:r>
              <a:endParaRPr lang="sr-Latn-RS" sz="2400" b="0" strike="noStrike" spc="-1">
                <a:latin typeface="Arial"/>
              </a:endParaRPr>
            </a:p>
          </p:txBody>
        </p:sp>
        <p:sp>
          <p:nvSpPr>
            <p:cNvPr id="64" name="CustomShape 6"/>
            <p:cNvSpPr/>
            <p:nvPr/>
          </p:nvSpPr>
          <p:spPr>
            <a:xfrm>
              <a:off x="1014480" y="3467160"/>
              <a:ext cx="1176480" cy="816120"/>
            </a:xfrm>
            <a:prstGeom prst="hexagon">
              <a:avLst>
                <a:gd name="adj" fmla="val 36019"/>
                <a:gd name="vf" fmla="val 115470"/>
              </a:avLst>
            </a:prstGeom>
            <a:solidFill>
              <a:srgbClr val="BBE0E3"/>
            </a:solidFill>
            <a:ln w="9360">
              <a:solidFill>
                <a:srgbClr val="BBE0E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" name="CustomShape 7"/>
            <p:cNvSpPr/>
            <p:nvPr/>
          </p:nvSpPr>
          <p:spPr>
            <a:xfrm>
              <a:off x="930240" y="3616200"/>
              <a:ext cx="1344600" cy="459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500"/>
                </a:spcBef>
              </a:pPr>
              <a:r>
                <a:rPr lang="sr-Latn-RS" sz="2400" b="0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APC</a:t>
              </a:r>
              <a:endParaRPr lang="sr-Latn-RS" sz="2400" b="0" strike="noStrike" spc="-1">
                <a:latin typeface="Arial"/>
              </a:endParaRPr>
            </a:p>
          </p:txBody>
        </p:sp>
        <p:sp>
          <p:nvSpPr>
            <p:cNvPr id="66" name="CustomShape 8"/>
            <p:cNvSpPr/>
            <p:nvPr/>
          </p:nvSpPr>
          <p:spPr>
            <a:xfrm>
              <a:off x="2706840" y="2943360"/>
              <a:ext cx="1176480" cy="965520"/>
            </a:xfrm>
            <a:prstGeom prst="ellipse">
              <a:avLst/>
            </a:prstGeom>
            <a:solidFill>
              <a:srgbClr val="33CCFF"/>
            </a:solidFill>
            <a:ln w="93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" name="CustomShape 9"/>
            <p:cNvSpPr/>
            <p:nvPr/>
          </p:nvSpPr>
          <p:spPr>
            <a:xfrm>
              <a:off x="4568760" y="3017880"/>
              <a:ext cx="1176480" cy="965520"/>
            </a:xfrm>
            <a:prstGeom prst="ellipse">
              <a:avLst/>
            </a:prstGeom>
            <a:solidFill>
              <a:srgbClr val="33CCFF"/>
            </a:solidFill>
            <a:ln w="9360">
              <a:solidFill>
                <a:srgbClr val="33CC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CustomShape 10"/>
            <p:cNvSpPr/>
            <p:nvPr/>
          </p:nvSpPr>
          <p:spPr>
            <a:xfrm>
              <a:off x="3552840" y="4290840"/>
              <a:ext cx="1346400" cy="1041480"/>
            </a:xfrm>
            <a:prstGeom prst="ellipse">
              <a:avLst/>
            </a:prstGeom>
            <a:solidFill>
              <a:srgbClr val="FF66CC"/>
            </a:solidFill>
            <a:ln w="9360">
              <a:solidFill>
                <a:srgbClr val="FF66C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CustomShape 11"/>
            <p:cNvSpPr/>
            <p:nvPr/>
          </p:nvSpPr>
          <p:spPr>
            <a:xfrm flipH="1" flipV="1">
              <a:off x="6004080" y="4511880"/>
              <a:ext cx="1430640" cy="1414440"/>
            </a:xfrm>
            <a:prstGeom prst="irregularSeal1">
              <a:avLst/>
            </a:prstGeom>
            <a:solidFill>
              <a:srgbClr val="FF505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CustomShape 12"/>
            <p:cNvSpPr/>
            <p:nvPr/>
          </p:nvSpPr>
          <p:spPr>
            <a:xfrm>
              <a:off x="1268280" y="5114880"/>
              <a:ext cx="922320" cy="66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lnTo>
                    <a:pt x="17401" y="15493"/>
                  </a:ln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lnTo>
                    <a:pt x="4198" y="6106"/>
                  </a:lnTo>
                  <a:close/>
                </a:path>
              </a:pathLst>
            </a:cu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" name="CustomShape 13"/>
            <p:cNvSpPr/>
            <p:nvPr/>
          </p:nvSpPr>
          <p:spPr>
            <a:xfrm>
              <a:off x="2368440" y="5489640"/>
              <a:ext cx="2022480" cy="292320"/>
            </a:xfrm>
            <a:prstGeom prst="curvedUpArrow">
              <a:avLst>
                <a:gd name="adj1" fmla="val 137838"/>
                <a:gd name="adj2" fmla="val 275676"/>
                <a:gd name="adj3" fmla="val 33333"/>
              </a:avLst>
            </a:prstGeom>
            <a:solidFill>
              <a:srgbClr val="009999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" name="Line 14"/>
            <p:cNvSpPr/>
            <p:nvPr/>
          </p:nvSpPr>
          <p:spPr>
            <a:xfrm>
              <a:off x="2114280" y="5640120"/>
              <a:ext cx="331920" cy="0"/>
            </a:xfrm>
            <a:prstGeom prst="line">
              <a:avLst/>
            </a:prstGeom>
            <a:ln w="2844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" name="CustomShape 15"/>
            <p:cNvSpPr/>
            <p:nvPr/>
          </p:nvSpPr>
          <p:spPr>
            <a:xfrm>
              <a:off x="5583240" y="5489640"/>
              <a:ext cx="330480" cy="292320"/>
            </a:xfrm>
            <a:prstGeom prst="ellipse">
              <a:avLst/>
            </a:prstGeom>
            <a:solidFill>
              <a:srgbClr val="FF505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CustomShape 16"/>
            <p:cNvSpPr/>
            <p:nvPr/>
          </p:nvSpPr>
          <p:spPr>
            <a:xfrm>
              <a:off x="7021440" y="5789520"/>
              <a:ext cx="246240" cy="217800"/>
            </a:xfrm>
            <a:prstGeom prst="triangle">
              <a:avLst>
                <a:gd name="adj" fmla="val 50000"/>
              </a:avLst>
            </a:prstGeom>
            <a:solidFill>
              <a:srgbClr val="FF505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CustomShape 17"/>
            <p:cNvSpPr/>
            <p:nvPr/>
          </p:nvSpPr>
          <p:spPr>
            <a:xfrm>
              <a:off x="3214800" y="4665600"/>
              <a:ext cx="160560" cy="217800"/>
            </a:xfrm>
            <a:prstGeom prst="rect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6" name="CustomShape 18"/>
            <p:cNvSpPr/>
            <p:nvPr/>
          </p:nvSpPr>
          <p:spPr>
            <a:xfrm>
              <a:off x="2538360" y="2192400"/>
              <a:ext cx="330480" cy="141480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7" name="CustomShape 19"/>
            <p:cNvSpPr/>
            <p:nvPr/>
          </p:nvSpPr>
          <p:spPr>
            <a:xfrm>
              <a:off x="2960640" y="2417760"/>
              <a:ext cx="330480" cy="141480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CustomShape 20"/>
            <p:cNvSpPr/>
            <p:nvPr/>
          </p:nvSpPr>
          <p:spPr>
            <a:xfrm rot="5160000">
              <a:off x="2982600" y="2098440"/>
              <a:ext cx="290520" cy="162000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CustomShape 21"/>
            <p:cNvSpPr/>
            <p:nvPr/>
          </p:nvSpPr>
          <p:spPr>
            <a:xfrm>
              <a:off x="7529400" y="2343240"/>
              <a:ext cx="246240" cy="441360"/>
            </a:xfrm>
            <a:prstGeom prst="flowChartDecision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" name="CustomShape 22"/>
            <p:cNvSpPr/>
            <p:nvPr/>
          </p:nvSpPr>
          <p:spPr>
            <a:xfrm rot="14280000">
              <a:off x="6730920" y="1910520"/>
              <a:ext cx="141480" cy="414360"/>
            </a:xfrm>
            <a:prstGeom prst="flowChartDecision">
              <a:avLst/>
            </a:prstGeom>
            <a:solidFill>
              <a:srgbClr val="CC00FF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1" name="CustomShape 23"/>
            <p:cNvSpPr/>
            <p:nvPr/>
          </p:nvSpPr>
          <p:spPr>
            <a:xfrm>
              <a:off x="592200" y="1893960"/>
              <a:ext cx="7605720" cy="456264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2" name="CustomShape 24"/>
            <p:cNvSpPr/>
            <p:nvPr/>
          </p:nvSpPr>
          <p:spPr>
            <a:xfrm>
              <a:off x="3807000" y="1293840"/>
              <a:ext cx="668520" cy="516240"/>
            </a:xfrm>
            <a:prstGeom prst="star16">
              <a:avLst>
                <a:gd name="adj" fmla="val 38426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3" name="CustomShape 25"/>
            <p:cNvSpPr/>
            <p:nvPr/>
          </p:nvSpPr>
          <p:spPr>
            <a:xfrm>
              <a:off x="3890880" y="1368360"/>
              <a:ext cx="584280" cy="3675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125"/>
                </a:spcBef>
              </a:pPr>
              <a:r>
                <a:rPr lang="sr-Latn-RS" sz="1800" b="0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UV</a:t>
              </a:r>
              <a:endParaRPr lang="sr-Latn-RS" sz="1800" b="0" strike="noStrike" spc="-1">
                <a:latin typeface="Arial"/>
              </a:endParaRPr>
            </a:p>
          </p:txBody>
        </p:sp>
        <p:sp>
          <p:nvSpPr>
            <p:cNvPr id="84" name="CustomShape 26"/>
            <p:cNvSpPr/>
            <p:nvPr/>
          </p:nvSpPr>
          <p:spPr>
            <a:xfrm>
              <a:off x="6124680" y="1228680"/>
              <a:ext cx="536760" cy="427320"/>
            </a:xfrm>
            <a:custGeom>
              <a:avLst/>
              <a:gdLst/>
              <a:ahLst/>
              <a:cxnLst/>
              <a:rect l="l" t="t" r="r" b="b"/>
              <a:pathLst>
                <a:path w="309" h="279">
                  <a:moveTo>
                    <a:pt x="58" y="84"/>
                  </a:moveTo>
                  <a:cubicBezTo>
                    <a:pt x="0" y="0"/>
                    <a:pt x="124" y="9"/>
                    <a:pt x="173" y="4"/>
                  </a:cubicBezTo>
                  <a:cubicBezTo>
                    <a:pt x="209" y="11"/>
                    <a:pt x="243" y="22"/>
                    <a:pt x="279" y="31"/>
                  </a:cubicBezTo>
                  <a:cubicBezTo>
                    <a:pt x="282" y="55"/>
                    <a:pt x="282" y="79"/>
                    <a:pt x="288" y="102"/>
                  </a:cubicBezTo>
                  <a:cubicBezTo>
                    <a:pt x="291" y="112"/>
                    <a:pt x="304" y="118"/>
                    <a:pt x="306" y="128"/>
                  </a:cubicBezTo>
                  <a:cubicBezTo>
                    <a:pt x="309" y="143"/>
                    <a:pt x="285" y="173"/>
                    <a:pt x="279" y="182"/>
                  </a:cubicBezTo>
                  <a:cubicBezTo>
                    <a:pt x="276" y="208"/>
                    <a:pt x="284" y="239"/>
                    <a:pt x="270" y="261"/>
                  </a:cubicBezTo>
                  <a:cubicBezTo>
                    <a:pt x="260" y="277"/>
                    <a:pt x="217" y="279"/>
                    <a:pt x="217" y="279"/>
                  </a:cubicBezTo>
                  <a:cubicBezTo>
                    <a:pt x="208" y="276"/>
                    <a:pt x="199" y="274"/>
                    <a:pt x="191" y="270"/>
                  </a:cubicBezTo>
                  <a:cubicBezTo>
                    <a:pt x="181" y="265"/>
                    <a:pt x="174" y="256"/>
                    <a:pt x="164" y="252"/>
                  </a:cubicBezTo>
                  <a:cubicBezTo>
                    <a:pt x="130" y="237"/>
                    <a:pt x="102" y="233"/>
                    <a:pt x="67" y="226"/>
                  </a:cubicBezTo>
                  <a:cubicBezTo>
                    <a:pt x="83" y="179"/>
                    <a:pt x="62" y="186"/>
                    <a:pt x="22" y="173"/>
                  </a:cubicBezTo>
                  <a:cubicBezTo>
                    <a:pt x="6" y="124"/>
                    <a:pt x="10" y="165"/>
                    <a:pt x="40" y="128"/>
                  </a:cubicBezTo>
                  <a:cubicBezTo>
                    <a:pt x="50" y="116"/>
                    <a:pt x="51" y="98"/>
                    <a:pt x="58" y="84"/>
                  </a:cubicBezTo>
                  <a:close/>
                </a:path>
              </a:pathLst>
            </a:custGeom>
            <a:solidFill>
              <a:srgbClr val="CC00FF"/>
            </a:solidFill>
            <a:ln w="9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5" name="CustomShape 27"/>
            <p:cNvSpPr/>
            <p:nvPr/>
          </p:nvSpPr>
          <p:spPr>
            <a:xfrm>
              <a:off x="6616800" y="1577880"/>
              <a:ext cx="290520" cy="217800"/>
            </a:xfrm>
            <a:custGeom>
              <a:avLst/>
              <a:gdLst/>
              <a:ahLst/>
              <a:cxnLst/>
              <a:rect l="l" t="t" r="r" b="b"/>
              <a:pathLst>
                <a:path w="169" h="144">
                  <a:moveTo>
                    <a:pt x="0" y="20"/>
                  </a:moveTo>
                  <a:cubicBezTo>
                    <a:pt x="61" y="0"/>
                    <a:pt x="53" y="42"/>
                    <a:pt x="80" y="82"/>
                  </a:cubicBezTo>
                  <a:cubicBezTo>
                    <a:pt x="91" y="125"/>
                    <a:pt x="101" y="130"/>
                    <a:pt x="142" y="144"/>
                  </a:cubicBezTo>
                  <a:cubicBezTo>
                    <a:pt x="162" y="113"/>
                    <a:pt x="152" y="109"/>
                    <a:pt x="169" y="126"/>
                  </a:cubicBezTo>
                </a:path>
              </a:pathLst>
            </a:custGeom>
            <a:noFill/>
            <a:ln w="9360">
              <a:solidFill>
                <a:srgbClr val="CC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6" name="CustomShape 28"/>
            <p:cNvSpPr/>
            <p:nvPr/>
          </p:nvSpPr>
          <p:spPr>
            <a:xfrm>
              <a:off x="6632640" y="1440000"/>
              <a:ext cx="304920" cy="119160"/>
            </a:xfrm>
            <a:custGeom>
              <a:avLst/>
              <a:gdLst/>
              <a:ahLst/>
              <a:cxnLst/>
              <a:rect l="l" t="t" r="r" b="b"/>
              <a:pathLst>
                <a:path w="177" h="81">
                  <a:moveTo>
                    <a:pt x="0" y="29"/>
                  </a:moveTo>
                  <a:cubicBezTo>
                    <a:pt x="44" y="0"/>
                    <a:pt x="10" y="10"/>
                    <a:pt x="53" y="29"/>
                  </a:cubicBezTo>
                  <a:cubicBezTo>
                    <a:pt x="64" y="34"/>
                    <a:pt x="77" y="35"/>
                    <a:pt x="89" y="38"/>
                  </a:cubicBezTo>
                  <a:cubicBezTo>
                    <a:pt x="94" y="43"/>
                    <a:pt x="125" y="81"/>
                    <a:pt x="142" y="73"/>
                  </a:cubicBezTo>
                  <a:cubicBezTo>
                    <a:pt x="150" y="69"/>
                    <a:pt x="145" y="54"/>
                    <a:pt x="151" y="47"/>
                  </a:cubicBezTo>
                  <a:cubicBezTo>
                    <a:pt x="158" y="39"/>
                    <a:pt x="177" y="29"/>
                    <a:pt x="177" y="29"/>
                  </a:cubicBezTo>
                </a:path>
              </a:pathLst>
            </a:custGeom>
            <a:noFill/>
            <a:ln w="9360">
              <a:solidFill>
                <a:srgbClr val="CC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7" name="CustomShape 29"/>
            <p:cNvSpPr/>
            <p:nvPr/>
          </p:nvSpPr>
          <p:spPr>
            <a:xfrm>
              <a:off x="6345360" y="1368360"/>
              <a:ext cx="162000" cy="141480"/>
            </a:xfrm>
            <a:prstGeom prst="flowChartConnector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8" name="CustomShape 30"/>
            <p:cNvSpPr/>
            <p:nvPr/>
          </p:nvSpPr>
          <p:spPr>
            <a:xfrm>
              <a:off x="7697880" y="1219320"/>
              <a:ext cx="584280" cy="516240"/>
            </a:xfrm>
            <a:prstGeom prst="flowChartOr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9" name="CustomShape 31"/>
            <p:cNvSpPr/>
            <p:nvPr/>
          </p:nvSpPr>
          <p:spPr>
            <a:xfrm>
              <a:off x="0" y="2568600"/>
              <a:ext cx="500040" cy="24782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500"/>
                </a:spcBef>
              </a:pPr>
              <a:r>
                <a:rPr lang="sr-Latn-RS" sz="2400" b="0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GENES</a:t>
              </a:r>
              <a:endParaRPr lang="sr-Latn-RS" sz="24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  <a:spcBef>
                  <a:spcPts val="1500"/>
                </a:spcBef>
              </a:pPr>
              <a:endParaRPr lang="sr-Latn-RS" sz="2400" b="0" strike="noStrike" spc="-1">
                <a:latin typeface="Arial"/>
              </a:endParaRPr>
            </a:p>
          </p:txBody>
        </p:sp>
        <p:sp>
          <p:nvSpPr>
            <p:cNvPr id="90" name="CustomShape 32"/>
            <p:cNvSpPr/>
            <p:nvPr/>
          </p:nvSpPr>
          <p:spPr>
            <a:xfrm>
              <a:off x="8231040" y="2643120"/>
              <a:ext cx="474840" cy="3019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500"/>
                </a:spcBef>
              </a:pPr>
              <a:r>
                <a:rPr lang="sr-Latn-RS" sz="2400" b="0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HORMONES</a:t>
              </a:r>
              <a:endParaRPr lang="sr-Latn-RS" sz="2400" b="0" strike="noStrike" spc="-1">
                <a:latin typeface="Arial"/>
              </a:endParaRPr>
            </a:p>
          </p:txBody>
        </p:sp>
        <p:sp>
          <p:nvSpPr>
            <p:cNvPr id="91" name="Line 33"/>
            <p:cNvSpPr/>
            <p:nvPr/>
          </p:nvSpPr>
          <p:spPr>
            <a:xfrm>
              <a:off x="4144680" y="1819080"/>
              <a:ext cx="0" cy="29196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2" name="Line 34"/>
            <p:cNvSpPr/>
            <p:nvPr/>
          </p:nvSpPr>
          <p:spPr>
            <a:xfrm>
              <a:off x="6345000" y="1893600"/>
              <a:ext cx="0" cy="36828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3" name="CustomShape 35"/>
            <p:cNvSpPr/>
            <p:nvPr/>
          </p:nvSpPr>
          <p:spPr>
            <a:xfrm>
              <a:off x="6851520" y="2792520"/>
              <a:ext cx="1346400" cy="33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001"/>
                </a:spcBef>
              </a:pPr>
              <a:r>
                <a:rPr lang="sr-Latn-RS" sz="16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External Ag</a:t>
              </a:r>
              <a:endParaRPr lang="sr-Latn-RS" sz="1600" b="0" strike="noStrike" spc="-1">
                <a:latin typeface="Arial"/>
              </a:endParaRPr>
            </a:p>
          </p:txBody>
        </p:sp>
        <p:sp>
          <p:nvSpPr>
            <p:cNvPr id="94" name="CustomShape 36"/>
            <p:cNvSpPr/>
            <p:nvPr/>
          </p:nvSpPr>
          <p:spPr>
            <a:xfrm>
              <a:off x="1268280" y="2268360"/>
              <a:ext cx="1684440" cy="33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sr-Latn-RS" sz="16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Own Ag</a:t>
              </a:r>
              <a:endParaRPr lang="sr-Latn-RS" sz="1600" b="0" strike="noStrike" spc="-1">
                <a:latin typeface="Arial"/>
              </a:endParaRPr>
            </a:p>
          </p:txBody>
        </p:sp>
        <p:sp>
          <p:nvSpPr>
            <p:cNvPr id="95" name="Line 37"/>
            <p:cNvSpPr/>
            <p:nvPr/>
          </p:nvSpPr>
          <p:spPr>
            <a:xfrm flipH="1">
              <a:off x="1684080" y="2717640"/>
              <a:ext cx="260280" cy="51768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6" name="Line 38"/>
            <p:cNvSpPr/>
            <p:nvPr/>
          </p:nvSpPr>
          <p:spPr>
            <a:xfrm flipV="1">
              <a:off x="2199960" y="3609720"/>
              <a:ext cx="416160" cy="15552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7" name="Line 39"/>
            <p:cNvSpPr/>
            <p:nvPr/>
          </p:nvSpPr>
          <p:spPr>
            <a:xfrm flipH="1">
              <a:off x="4700520" y="4020840"/>
              <a:ext cx="236520" cy="38268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8" name="Line 40"/>
            <p:cNvSpPr/>
            <p:nvPr/>
          </p:nvSpPr>
          <p:spPr>
            <a:xfrm>
              <a:off x="3638520" y="3916080"/>
              <a:ext cx="247680" cy="36828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9" name="Line 41"/>
            <p:cNvSpPr/>
            <p:nvPr/>
          </p:nvSpPr>
          <p:spPr>
            <a:xfrm flipH="1" flipV="1">
              <a:off x="3367080" y="3992400"/>
              <a:ext cx="279360" cy="36684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0" name="Line 42"/>
            <p:cNvSpPr/>
            <p:nvPr/>
          </p:nvSpPr>
          <p:spPr>
            <a:xfrm flipH="1">
              <a:off x="6929280" y="2643120"/>
              <a:ext cx="514440" cy="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1" name="CustomShape 43"/>
            <p:cNvSpPr/>
            <p:nvPr/>
          </p:nvSpPr>
          <p:spPr>
            <a:xfrm>
              <a:off x="5329080" y="4216320"/>
              <a:ext cx="752760" cy="33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sr-Latn-RS" sz="16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AB</a:t>
              </a:r>
              <a:endParaRPr lang="sr-Latn-RS" sz="1600" b="0" strike="noStrike" spc="-1">
                <a:latin typeface="Arial"/>
              </a:endParaRPr>
            </a:p>
          </p:txBody>
        </p:sp>
        <p:sp>
          <p:nvSpPr>
            <p:cNvPr id="102" name="Line 44"/>
            <p:cNvSpPr/>
            <p:nvPr/>
          </p:nvSpPr>
          <p:spPr>
            <a:xfrm>
              <a:off x="5837040" y="4365360"/>
              <a:ext cx="924120" cy="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3" name="Line 45"/>
            <p:cNvSpPr/>
            <p:nvPr/>
          </p:nvSpPr>
          <p:spPr>
            <a:xfrm flipV="1">
              <a:off x="5006880" y="4559040"/>
              <a:ext cx="385560" cy="28116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4" name="CustomShape 46"/>
            <p:cNvSpPr/>
            <p:nvPr/>
          </p:nvSpPr>
          <p:spPr>
            <a:xfrm>
              <a:off x="6851520" y="4216320"/>
              <a:ext cx="584280" cy="33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sr-Latn-RS" sz="16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IK</a:t>
              </a:r>
              <a:endParaRPr lang="sr-Latn-RS" sz="1600" b="0" strike="noStrike" spc="-1">
                <a:latin typeface="Arial"/>
              </a:endParaRPr>
            </a:p>
          </p:txBody>
        </p:sp>
        <p:sp>
          <p:nvSpPr>
            <p:cNvPr id="105" name="CustomShape 47"/>
            <p:cNvSpPr/>
            <p:nvPr/>
          </p:nvSpPr>
          <p:spPr>
            <a:xfrm>
              <a:off x="7359480" y="4892760"/>
              <a:ext cx="500040" cy="33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sr-Latn-RS" sz="16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IK</a:t>
              </a:r>
              <a:endParaRPr lang="sr-Latn-RS" sz="1600" b="0" strike="noStrike" spc="-1">
                <a:latin typeface="Arial"/>
              </a:endParaRPr>
            </a:p>
          </p:txBody>
        </p:sp>
        <p:sp>
          <p:nvSpPr>
            <p:cNvPr id="106" name="Line 48"/>
            <p:cNvSpPr/>
            <p:nvPr/>
          </p:nvSpPr>
          <p:spPr>
            <a:xfrm>
              <a:off x="7191360" y="4516200"/>
              <a:ext cx="247320" cy="36828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7" name="Line 49"/>
            <p:cNvSpPr/>
            <p:nvPr/>
          </p:nvSpPr>
          <p:spPr>
            <a:xfrm>
              <a:off x="5582880" y="4590720"/>
              <a:ext cx="163800" cy="594000"/>
            </a:xfrm>
            <a:prstGeom prst="line">
              <a:avLst/>
            </a:prstGeom>
            <a:ln w="38160">
              <a:solidFill>
                <a:srgbClr val="00000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8" name="CustomShape 50"/>
            <p:cNvSpPr/>
            <p:nvPr/>
          </p:nvSpPr>
          <p:spPr>
            <a:xfrm>
              <a:off x="5499000" y="5191200"/>
              <a:ext cx="500040" cy="33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sr-Latn-RS" sz="16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Ab</a:t>
              </a:r>
              <a:endParaRPr lang="sr-Latn-RS" sz="1600" b="0" strike="noStrike" spc="-1">
                <a:latin typeface="Arial"/>
              </a:endParaRPr>
            </a:p>
          </p:txBody>
        </p:sp>
        <p:sp>
          <p:nvSpPr>
            <p:cNvPr id="109" name="CustomShape 51"/>
            <p:cNvSpPr/>
            <p:nvPr/>
          </p:nvSpPr>
          <p:spPr>
            <a:xfrm>
              <a:off x="2876400" y="3017880"/>
              <a:ext cx="922320" cy="459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125"/>
                </a:spcBef>
              </a:pPr>
              <a:r>
                <a:rPr lang="sr-Latn-RS" sz="24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T </a:t>
              </a:r>
              <a:r>
                <a:rPr lang="sr-Latn-RS" sz="18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cell</a:t>
              </a:r>
              <a:endParaRPr lang="sr-Latn-RS" sz="1800" b="0" strike="noStrike" spc="-1">
                <a:latin typeface="Arial"/>
              </a:endParaRPr>
            </a:p>
          </p:txBody>
        </p:sp>
        <p:sp>
          <p:nvSpPr>
            <p:cNvPr id="110" name="CustomShape 52"/>
            <p:cNvSpPr/>
            <p:nvPr/>
          </p:nvSpPr>
          <p:spPr>
            <a:xfrm>
              <a:off x="4737240" y="3166920"/>
              <a:ext cx="838440" cy="459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125"/>
                </a:spcBef>
              </a:pPr>
              <a:r>
                <a:rPr lang="sr-Latn-RS" sz="24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T</a:t>
              </a:r>
              <a:r>
                <a:rPr lang="sr-Latn-RS" sz="2400" b="0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 </a:t>
              </a:r>
              <a:r>
                <a:rPr lang="sr-Latn-RS" sz="18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cell</a:t>
              </a:r>
              <a:endParaRPr lang="sr-Latn-RS" sz="1800" b="0" strike="noStrike" spc="-1">
                <a:latin typeface="Arial"/>
              </a:endParaRPr>
            </a:p>
          </p:txBody>
        </p:sp>
        <p:sp>
          <p:nvSpPr>
            <p:cNvPr id="111" name="CustomShape 53"/>
            <p:cNvSpPr/>
            <p:nvPr/>
          </p:nvSpPr>
          <p:spPr>
            <a:xfrm>
              <a:off x="3807000" y="4514760"/>
              <a:ext cx="838440" cy="4597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125"/>
                </a:spcBef>
              </a:pPr>
              <a:r>
                <a:rPr lang="sr-Latn-RS" sz="24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B </a:t>
              </a:r>
              <a:r>
                <a:rPr lang="sr-Latn-RS" sz="18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cell</a:t>
              </a:r>
              <a:endParaRPr lang="sr-Latn-RS" sz="1800" b="0" strike="noStrike" spc="-1">
                <a:latin typeface="Arial"/>
              </a:endParaRPr>
            </a:p>
          </p:txBody>
        </p:sp>
        <p:sp>
          <p:nvSpPr>
            <p:cNvPr id="112" name="CustomShape 54"/>
            <p:cNvSpPr/>
            <p:nvPr/>
          </p:nvSpPr>
          <p:spPr>
            <a:xfrm>
              <a:off x="6175440" y="5040360"/>
              <a:ext cx="1092240" cy="504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75000"/>
                </a:lnSpc>
                <a:spcBef>
                  <a:spcPts val="1125"/>
                </a:spcBef>
              </a:pPr>
              <a:r>
                <a:rPr lang="sr-Latn-RS" sz="1800" b="1" strike="noStrike" spc="-1">
                  <a:solidFill>
                    <a:srgbClr val="FFFFFF"/>
                  </a:solidFill>
                  <a:latin typeface="Times New Roman"/>
                  <a:ea typeface="Microsoft YaHei"/>
                </a:rPr>
                <a:t>Target tissue</a:t>
              </a:r>
              <a:endParaRPr lang="sr-Latn-RS" sz="1800" b="0" strike="noStrike" spc="-1">
                <a:latin typeface="Arial"/>
              </a:endParaRPr>
            </a:p>
          </p:txBody>
        </p:sp>
        <p:sp>
          <p:nvSpPr>
            <p:cNvPr id="113" name="CustomShape 55"/>
            <p:cNvSpPr/>
            <p:nvPr/>
          </p:nvSpPr>
          <p:spPr>
            <a:xfrm>
              <a:off x="1100160" y="5864400"/>
              <a:ext cx="3291120" cy="3675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125"/>
                </a:spcBef>
              </a:pPr>
              <a:r>
                <a:rPr lang="sr-Latn-RS" sz="18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Defective IC clearance</a:t>
              </a:r>
              <a:endParaRPr lang="sr-Latn-RS" sz="1800" b="0" strike="noStrike" spc="-1">
                <a:latin typeface="Arial"/>
              </a:endParaRPr>
            </a:p>
          </p:txBody>
        </p:sp>
        <p:sp>
          <p:nvSpPr>
            <p:cNvPr id="114" name="CustomShape 56"/>
            <p:cNvSpPr/>
            <p:nvPr/>
          </p:nvSpPr>
          <p:spPr>
            <a:xfrm>
              <a:off x="5245200" y="1444680"/>
              <a:ext cx="1176480" cy="368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125"/>
                </a:spcBef>
              </a:pPr>
              <a:r>
                <a:rPr lang="sr-Latn-RS" sz="18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Infection</a:t>
              </a:r>
              <a:endParaRPr lang="sr-Latn-RS" sz="1800" b="0" strike="noStrike" spc="-1">
                <a:latin typeface="Arial"/>
              </a:endParaRPr>
            </a:p>
          </p:txBody>
        </p:sp>
        <p:sp>
          <p:nvSpPr>
            <p:cNvPr id="115" name="CustomShape 57"/>
            <p:cNvSpPr/>
            <p:nvPr/>
          </p:nvSpPr>
          <p:spPr>
            <a:xfrm>
              <a:off x="6937200" y="1519200"/>
              <a:ext cx="1346400" cy="336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sr-Latn-RS" sz="1600" b="1" strike="noStrike" spc="-1">
                  <a:solidFill>
                    <a:srgbClr val="000000"/>
                  </a:solidFill>
                  <a:latin typeface="Times New Roman"/>
                  <a:ea typeface="Microsoft YaHei"/>
                </a:rPr>
                <a:t>Medicines</a:t>
              </a:r>
              <a:endParaRPr lang="sr-Latn-RS" sz="1600" b="0" strike="noStrike" spc="-1">
                <a:latin typeface="Arial"/>
              </a:endParaRPr>
            </a:p>
          </p:txBody>
        </p:sp>
      </p:grpSp>
      <p:sp>
        <p:nvSpPr>
          <p:cNvPr id="116" name="CustomShape 58"/>
          <p:cNvSpPr/>
          <p:nvPr/>
        </p:nvSpPr>
        <p:spPr>
          <a:xfrm>
            <a:off x="3132000" y="457200"/>
            <a:ext cx="5400720" cy="459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sr-Latn-R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PATHOGENESIS</a:t>
            </a:r>
            <a:endParaRPr lang="sr-Latn-RS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0" y="18900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t/>
            </a:r>
            <a:br/>
            <a:r>
              <a:rPr lang="sr-Latn-RS" sz="40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THE BEGINNING OF THE DISEASE</a:t>
            </a:r>
            <a:endParaRPr lang="sr-Latn-RS" sz="4000" b="0" strike="noStrike" spc="-1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324000" y="1557360"/>
            <a:ext cx="4030920" cy="460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160">
              <a:lnSpc>
                <a:spcPct val="100000"/>
              </a:lnSpc>
              <a:spcBef>
                <a:spcPts val="601"/>
              </a:spcBef>
            </a:pPr>
            <a:endParaRPr lang="sr-Latn-RS" sz="1800" b="0" strike="noStrike" spc="-1">
              <a:latin typeface="Arial"/>
            </a:endParaRPr>
          </a:p>
          <a:p>
            <a:pPr marL="343080" indent="-335160">
              <a:lnSpc>
                <a:spcPct val="100000"/>
              </a:lnSpc>
              <a:spcBef>
                <a:spcPts val="601"/>
              </a:spcBef>
            </a:pPr>
            <a:endParaRPr lang="sr-Latn-RS" sz="1800" b="0" strike="noStrike" spc="-1">
              <a:latin typeface="Arial"/>
            </a:endParaRPr>
          </a:p>
          <a:p>
            <a:pPr marL="343080" indent="-335160">
              <a:lnSpc>
                <a:spcPct val="100000"/>
              </a:lnSpc>
              <a:spcBef>
                <a:spcPts val="601"/>
              </a:spcBef>
            </a:pPr>
            <a:r>
              <a:rPr lang="sr-Latn-RS" sz="2400" b="0" strike="noStrike" spc="-1">
                <a:solidFill>
                  <a:srgbClr val="FF0000"/>
                </a:solidFill>
                <a:latin typeface="Times New Roman"/>
                <a:ea typeface="Microsoft YaHei"/>
              </a:rPr>
              <a:t>MONOSYMPTOMATIC</a:t>
            </a:r>
            <a:endParaRPr lang="sr-Latn-RS" sz="24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endParaRPr lang="sr-Latn-RS" sz="24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endParaRPr lang="sr-Latn-RS" sz="2400" b="0" strike="noStrike" spc="-1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SEROSIS</a:t>
            </a:r>
            <a:endParaRPr lang="sr-Latn-RS" sz="2800" b="0" strike="noStrike" spc="-1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Tr</a:t>
            </a:r>
            <a:endParaRPr lang="sr-Latn-RS" sz="2800" b="0" strike="noStrike" spc="-1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AIHA</a:t>
            </a:r>
            <a:endParaRPr lang="sr-Latn-RS" sz="2800" b="0" strike="noStrike" spc="-1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nephritis</a:t>
            </a:r>
            <a:endParaRPr lang="sr-Latn-RS" sz="2800" b="0" strike="noStrike" spc="-1">
              <a:latin typeface="Arial"/>
            </a:endParaRPr>
          </a:p>
        </p:txBody>
      </p:sp>
      <p:sp>
        <p:nvSpPr>
          <p:cNvPr id="119" name="CustomShape 3"/>
          <p:cNvSpPr/>
          <p:nvPr/>
        </p:nvSpPr>
        <p:spPr>
          <a:xfrm>
            <a:off x="4800600" y="1341360"/>
            <a:ext cx="4341960" cy="482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endParaRPr lang="sr-Latn-RS" sz="18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endParaRPr lang="sr-Latn-RS" sz="18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r>
              <a:rPr lang="sr-Latn-RS" sz="2800" b="0" strike="noStrike" spc="-1">
                <a:solidFill>
                  <a:srgbClr val="FF0000"/>
                </a:solidFill>
                <a:latin typeface="Times New Roman"/>
                <a:ea typeface="Microsoft YaHei"/>
              </a:rPr>
              <a:t>MULTISYSTEM</a:t>
            </a:r>
            <a:endParaRPr lang="sr-Latn-RS" sz="28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r>
              <a:rPr lang="sr-Latn-RS" sz="2800" b="0" strike="noStrike" spc="-1">
                <a:solidFill>
                  <a:srgbClr val="FFCC66"/>
                </a:solidFill>
                <a:latin typeface="Times New Roman"/>
                <a:ea typeface="Microsoft YaHei"/>
              </a:rPr>
              <a:t>multiple systems simultaneously</a:t>
            </a:r>
            <a:endParaRPr lang="sr-Latn-RS" sz="28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endParaRPr lang="sr-Latn-RS" sz="2800" b="0" strike="noStrike" spc="-1">
              <a:latin typeface="Arial"/>
            </a:endParaRPr>
          </a:p>
          <a:p>
            <a:pPr marL="336600" indent="-32868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Font typeface="Times New Roman"/>
              <a:buChar char="•"/>
            </a:pPr>
            <a:r>
              <a:rPr lang="sr-Latn-RS" sz="28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joints, skin, serous, hematological signs, nephritis, CNS</a:t>
            </a:r>
            <a:endParaRPr lang="sr-Latn-RS" sz="28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endParaRPr lang="sr-Latn-RS" sz="2800" b="0" strike="noStrike" spc="-1">
              <a:latin typeface="Arial"/>
            </a:endParaRPr>
          </a:p>
          <a:p>
            <a:pPr marL="343080" indent="-335160" algn="ctr">
              <a:lnSpc>
                <a:spcPct val="100000"/>
              </a:lnSpc>
              <a:spcBef>
                <a:spcPts val="700"/>
              </a:spcBef>
            </a:pPr>
            <a:endParaRPr lang="sr-Latn-RS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</TotalTime>
  <Words>1505</Words>
  <Application>Microsoft Office PowerPoint</Application>
  <PresentationFormat>On-screen Show (4:3)</PresentationFormat>
  <Paragraphs>362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Microsoft YaHei</vt:lpstr>
      <vt:lpstr>Arial</vt:lpstr>
      <vt:lpstr>Comic Sans MS</vt:lpstr>
      <vt:lpstr>DejaVu Sans</vt:lpstr>
      <vt:lpstr>Symbol</vt:lpstr>
      <vt:lpstr>Times New Roman</vt:lpstr>
      <vt:lpstr>Verdana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Radmila Petrovic</dc:creator>
  <dc:description/>
  <cp:lastModifiedBy>Windows User</cp:lastModifiedBy>
  <cp:revision>93</cp:revision>
  <cp:lastPrinted>1601-01-01T00:00:00Z</cp:lastPrinted>
  <dcterms:created xsi:type="dcterms:W3CDTF">2007-04-24T00:42:42Z</dcterms:created>
  <dcterms:modified xsi:type="dcterms:W3CDTF">2024-02-07T12:27:19Z</dcterms:modified>
  <dc:language>sr-Latn-RS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119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119</vt:i4>
  </property>
</Properties>
</file>